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Lst>
  <p:sldSz cx="18288000" cy="10287000"/>
  <p:notesSz cx="6858000" cy="9144000"/>
  <p:embeddedFontLst>
    <p:embeddedFont>
      <p:font typeface="Cairo" panose="02000503020000020004" pitchFamily="2" charset="0"/>
      <p:regular r:id="rId21"/>
      <p:bold r:id="rId22"/>
    </p:embeddedFont>
    <p:embeddedFont>
      <p:font typeface="Cairo Bold" panose="00000800000000000000" pitchFamily="2" charset="-78"/>
      <p:regular r:id="rId23"/>
      <p:bold r:id="rId24"/>
    </p:embeddedFont>
    <p:embeddedFont>
      <p:font typeface="Cairo Semi-Bold" panose="020B0604020202020204" charset="-78"/>
      <p:regular r:id="rId25"/>
    </p:embeddedFont>
    <p:embeddedFont>
      <p:font typeface="Mirza Bold" panose="020B0604020202020204" charset="-78"/>
      <p:regular r:id="rId26"/>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autoAdjust="0"/>
    <p:restoredTop sz="94622" autoAdjust="0"/>
  </p:normalViewPr>
  <p:slideViewPr>
    <p:cSldViewPr>
      <p:cViewPr varScale="1">
        <p:scale>
          <a:sx n="72" d="100"/>
          <a:sy n="72" d="100"/>
        </p:scale>
        <p:origin x="654" y="7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font" Target="fonts/font6.fntdata"/><Relationship Id="rId3" Type="http://schemas.openxmlformats.org/officeDocument/2006/relationships/slide" Target="slides/slide2.xml"/><Relationship Id="rId21" Type="http://schemas.openxmlformats.org/officeDocument/2006/relationships/font" Target="fonts/font1.fntdata"/><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font" Target="fonts/font5.fntdata"/><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font" Target="fonts/font4.fntdata"/><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font" Target="fonts/font3.fntdata"/><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font" Target="fonts/font2.fntdata"/><Relationship Id="rId27" Type="http://schemas.openxmlformats.org/officeDocument/2006/relationships/presProps" Target="presProps.xml"/><Relationship Id="rId30"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7/22/2026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7/22/2026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7/22/2026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7/22/2026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7/22/2026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7/22/2026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7/22/2026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7/22/2026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7/22/2026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Layout" Target="../slideLayouts/slideLayout7.xml"/><Relationship Id="rId4" Type="http://schemas.openxmlformats.org/officeDocument/2006/relationships/image" Target="../media/image1.png"/></Relationships>
</file>

<file path=ppt/slides/_rels/slide12.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Layout" Target="../slideLayouts/slideLayout7.xml"/><Relationship Id="rId4" Type="http://schemas.openxmlformats.org/officeDocument/2006/relationships/image" Target="../media/image1.png"/></Relationships>
</file>

<file path=ppt/slides/_rels/slide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Layout" Target="../slideLayouts/slideLayout7.xml"/><Relationship Id="rId4" Type="http://schemas.openxmlformats.org/officeDocument/2006/relationships/image" Target="../media/image1.png"/></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EBE7E0"/>
        </a:solidFill>
        <a:effectLst/>
      </p:bgPr>
    </p:bg>
    <p:spTree>
      <p:nvGrpSpPr>
        <p:cNvPr id="1" name=""/>
        <p:cNvGrpSpPr/>
        <p:nvPr/>
      </p:nvGrpSpPr>
      <p:grpSpPr>
        <a:xfrm>
          <a:off x="0" y="0"/>
          <a:ext cx="0" cy="0"/>
          <a:chOff x="0" y="0"/>
          <a:chExt cx="0" cy="0"/>
        </a:xfrm>
      </p:grpSpPr>
      <p:grpSp>
        <p:nvGrpSpPr>
          <p:cNvPr id="2" name="Group 2"/>
          <p:cNvGrpSpPr/>
          <p:nvPr/>
        </p:nvGrpSpPr>
        <p:grpSpPr>
          <a:xfrm>
            <a:off x="16351370" y="1028700"/>
            <a:ext cx="907930" cy="907930"/>
            <a:chOff x="0" y="0"/>
            <a:chExt cx="1210574" cy="1210574"/>
          </a:xfrm>
        </p:grpSpPr>
        <p:grpSp>
          <p:nvGrpSpPr>
            <p:cNvPr id="3" name="Group 3"/>
            <p:cNvGrpSpPr/>
            <p:nvPr/>
          </p:nvGrpSpPr>
          <p:grpSpPr>
            <a:xfrm>
              <a:off x="0" y="0"/>
              <a:ext cx="1210574" cy="1210574"/>
              <a:chOff x="0" y="0"/>
              <a:chExt cx="6350000" cy="6350000"/>
            </a:xfrm>
          </p:grpSpPr>
          <p:sp>
            <p:nvSpPr>
              <p:cNvPr id="4" name="Freeform 4"/>
              <p:cNvSpPr/>
              <p:nvPr/>
            </p:nvSpPr>
            <p:spPr>
              <a:xfrm flipH="1">
                <a:off x="0" y="0"/>
                <a:ext cx="6350000" cy="6350000"/>
              </a:xfrm>
              <a:custGeom>
                <a:avLst/>
                <a:gdLst/>
                <a:ahLst/>
                <a:cxnLst/>
                <a:rect l="l" t="t" r="r" b="b"/>
                <a:pathLst>
                  <a:path w="6350000" h="6350000">
                    <a:moveTo>
                      <a:pt x="3175000" y="0"/>
                    </a:moveTo>
                    <a:cubicBezTo>
                      <a:pt x="4928504" y="0"/>
                      <a:pt x="6350000" y="1421496"/>
                      <a:pt x="6350000" y="3175000"/>
                    </a:cubicBezTo>
                    <a:cubicBezTo>
                      <a:pt x="6350000" y="4928504"/>
                      <a:pt x="4928504" y="6350000"/>
                      <a:pt x="3175000" y="6350000"/>
                    </a:cubicBezTo>
                    <a:cubicBezTo>
                      <a:pt x="1421496" y="6350000"/>
                      <a:pt x="0" y="4928504"/>
                      <a:pt x="0" y="3175000"/>
                    </a:cubicBezTo>
                    <a:cubicBezTo>
                      <a:pt x="0" y="1421496"/>
                      <a:pt x="1421496" y="0"/>
                      <a:pt x="3175000" y="0"/>
                    </a:cubicBezTo>
                    <a:close/>
                  </a:path>
                </a:pathLst>
              </a:custGeom>
              <a:solidFill>
                <a:srgbClr val="ED1C24"/>
              </a:solidFill>
            </p:spPr>
          </p:sp>
        </p:grpSp>
        <p:sp>
          <p:nvSpPr>
            <p:cNvPr id="5" name="TextBox 5"/>
            <p:cNvSpPr txBox="1"/>
            <p:nvPr/>
          </p:nvSpPr>
          <p:spPr>
            <a:xfrm>
              <a:off x="241518" y="263971"/>
              <a:ext cx="727537" cy="644532"/>
            </a:xfrm>
            <a:prstGeom prst="rect">
              <a:avLst/>
            </a:prstGeom>
          </p:spPr>
          <p:txBody>
            <a:bodyPr lIns="0" tIns="0" rIns="0" bIns="0" rtlCol="0" anchor="t">
              <a:spAutoFit/>
            </a:bodyPr>
            <a:lstStyle/>
            <a:p>
              <a:pPr algn="ctr" rtl="1">
                <a:lnSpc>
                  <a:spcPts val="3300"/>
                </a:lnSpc>
              </a:pPr>
              <a:r>
                <a:rPr lang="en-US" sz="3000" b="1">
                  <a:solidFill>
                    <a:srgbClr val="FAFAFA"/>
                  </a:solidFill>
                  <a:latin typeface="Mirza Bold"/>
                  <a:ea typeface="Mirza Bold"/>
                  <a:cs typeface="Mirza Bold"/>
                  <a:sym typeface="Mirza Bold"/>
                </a:rPr>
                <a:t>I</a:t>
              </a:r>
            </a:p>
          </p:txBody>
        </p:sp>
      </p:grpSp>
      <p:sp>
        <p:nvSpPr>
          <p:cNvPr id="6" name="Freeform 6"/>
          <p:cNvSpPr/>
          <p:nvPr/>
        </p:nvSpPr>
        <p:spPr>
          <a:xfrm>
            <a:off x="2601885" y="2968247"/>
            <a:ext cx="13084230" cy="4350507"/>
          </a:xfrm>
          <a:custGeom>
            <a:avLst/>
            <a:gdLst/>
            <a:ahLst/>
            <a:cxnLst/>
            <a:rect l="l" t="t" r="r" b="b"/>
            <a:pathLst>
              <a:path w="13084230" h="4350507">
                <a:moveTo>
                  <a:pt x="0" y="0"/>
                </a:moveTo>
                <a:lnTo>
                  <a:pt x="13084230" y="0"/>
                </a:lnTo>
                <a:lnTo>
                  <a:pt x="13084230" y="4350506"/>
                </a:lnTo>
                <a:lnTo>
                  <a:pt x="0" y="4350506"/>
                </a:lnTo>
                <a:lnTo>
                  <a:pt x="0" y="0"/>
                </a:lnTo>
                <a:close/>
              </a:path>
            </a:pathLst>
          </a:custGeom>
          <a:blipFill>
            <a:blip r:embed="rId2"/>
            <a:stretch>
              <a:fillRect/>
            </a:stretch>
          </a:blipFill>
        </p:spPr>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EBE7E0"/>
        </a:solidFill>
        <a:effectLst/>
      </p:bgPr>
    </p:bg>
    <p:spTree>
      <p:nvGrpSpPr>
        <p:cNvPr id="1" name=""/>
        <p:cNvGrpSpPr/>
        <p:nvPr/>
      </p:nvGrpSpPr>
      <p:grpSpPr>
        <a:xfrm>
          <a:off x="0" y="0"/>
          <a:ext cx="0" cy="0"/>
          <a:chOff x="0" y="0"/>
          <a:chExt cx="0" cy="0"/>
        </a:xfrm>
      </p:grpSpPr>
      <p:sp>
        <p:nvSpPr>
          <p:cNvPr id="2" name="TextBox 2"/>
          <p:cNvSpPr txBox="1"/>
          <p:nvPr/>
        </p:nvSpPr>
        <p:spPr>
          <a:xfrm>
            <a:off x="2480877" y="2191379"/>
            <a:ext cx="14324458" cy="2952121"/>
          </a:xfrm>
          <a:prstGeom prst="rect">
            <a:avLst/>
          </a:prstGeom>
        </p:spPr>
        <p:txBody>
          <a:bodyPr lIns="0" tIns="0" rIns="0" bIns="0" rtlCol="0" anchor="t">
            <a:spAutoFit/>
          </a:bodyPr>
          <a:lstStyle/>
          <a:p>
            <a:pPr algn="r" rtl="1">
              <a:lnSpc>
                <a:spcPts val="7370"/>
              </a:lnSpc>
            </a:pPr>
            <a:r>
              <a:rPr lang="ar-EG" sz="6700" b="1" dirty="0">
                <a:solidFill>
                  <a:srgbClr val="1A1B18"/>
                </a:solidFill>
                <a:latin typeface="Mirza Bold"/>
                <a:ea typeface="Mirza Bold"/>
                <a:cs typeface="Mirza Bold"/>
                <a:sym typeface="Mirza Bold"/>
                <a:rtl/>
              </a:rPr>
              <a:t>عناصر خطة وطنية شاملة لترشيد استخدام الإنترنت والتطبيقات الرقمية للقاصرين في لبنان</a:t>
            </a:r>
          </a:p>
          <a:p>
            <a:pPr algn="r" rtl="1">
              <a:lnSpc>
                <a:spcPts val="7370"/>
              </a:lnSpc>
            </a:pPr>
            <a:endParaRPr lang="ar-EG" sz="6700" b="1" dirty="0">
              <a:solidFill>
                <a:srgbClr val="1A1B18"/>
              </a:solidFill>
              <a:latin typeface="Mirza Bold"/>
              <a:ea typeface="Mirza Bold"/>
              <a:cs typeface="Mirza Bold"/>
              <a:sym typeface="Mirza Bold"/>
              <a:rtl/>
            </a:endParaRPr>
          </a:p>
        </p:txBody>
      </p:sp>
      <p:grpSp>
        <p:nvGrpSpPr>
          <p:cNvPr id="3" name="Group 3"/>
          <p:cNvGrpSpPr/>
          <p:nvPr/>
        </p:nvGrpSpPr>
        <p:grpSpPr>
          <a:xfrm>
            <a:off x="16351370" y="8804335"/>
            <a:ext cx="907930" cy="907930"/>
            <a:chOff x="0" y="0"/>
            <a:chExt cx="1210574" cy="1210574"/>
          </a:xfrm>
        </p:grpSpPr>
        <p:grpSp>
          <p:nvGrpSpPr>
            <p:cNvPr id="4" name="Group 4"/>
            <p:cNvGrpSpPr/>
            <p:nvPr/>
          </p:nvGrpSpPr>
          <p:grpSpPr>
            <a:xfrm>
              <a:off x="0" y="0"/>
              <a:ext cx="1210574" cy="1210574"/>
              <a:chOff x="0" y="0"/>
              <a:chExt cx="6350000" cy="6350000"/>
            </a:xfrm>
          </p:grpSpPr>
          <p:sp>
            <p:nvSpPr>
              <p:cNvPr id="5" name="Freeform 5"/>
              <p:cNvSpPr/>
              <p:nvPr/>
            </p:nvSpPr>
            <p:spPr>
              <a:xfrm flipH="1">
                <a:off x="0" y="0"/>
                <a:ext cx="6350000" cy="6350000"/>
              </a:xfrm>
              <a:custGeom>
                <a:avLst/>
                <a:gdLst/>
                <a:ahLst/>
                <a:cxnLst/>
                <a:rect l="l" t="t" r="r" b="b"/>
                <a:pathLst>
                  <a:path w="6350000" h="6350000">
                    <a:moveTo>
                      <a:pt x="3175000" y="0"/>
                    </a:moveTo>
                    <a:cubicBezTo>
                      <a:pt x="4928504" y="0"/>
                      <a:pt x="6350000" y="1421496"/>
                      <a:pt x="6350000" y="3175000"/>
                    </a:cubicBezTo>
                    <a:cubicBezTo>
                      <a:pt x="6350000" y="4928504"/>
                      <a:pt x="4928504" y="6350000"/>
                      <a:pt x="3175000" y="6350000"/>
                    </a:cubicBezTo>
                    <a:cubicBezTo>
                      <a:pt x="1421496" y="6350000"/>
                      <a:pt x="0" y="4928504"/>
                      <a:pt x="0" y="3175000"/>
                    </a:cubicBezTo>
                    <a:cubicBezTo>
                      <a:pt x="0" y="1421496"/>
                      <a:pt x="1421496" y="0"/>
                      <a:pt x="3175000" y="0"/>
                    </a:cubicBezTo>
                    <a:close/>
                  </a:path>
                </a:pathLst>
              </a:custGeom>
              <a:solidFill>
                <a:srgbClr val="ED1C24"/>
              </a:solidFill>
            </p:spPr>
          </p:sp>
        </p:grpSp>
        <p:sp>
          <p:nvSpPr>
            <p:cNvPr id="6" name="TextBox 6"/>
            <p:cNvSpPr txBox="1"/>
            <p:nvPr/>
          </p:nvSpPr>
          <p:spPr>
            <a:xfrm>
              <a:off x="241518" y="263971"/>
              <a:ext cx="727537" cy="644532"/>
            </a:xfrm>
            <a:prstGeom prst="rect">
              <a:avLst/>
            </a:prstGeom>
          </p:spPr>
          <p:txBody>
            <a:bodyPr lIns="0" tIns="0" rIns="0" bIns="0" rtlCol="0" anchor="t">
              <a:spAutoFit/>
            </a:bodyPr>
            <a:lstStyle/>
            <a:p>
              <a:pPr algn="ctr">
                <a:lnSpc>
                  <a:spcPts val="3300"/>
                </a:lnSpc>
              </a:pPr>
              <a:r>
                <a:rPr lang="en-US" sz="3000" b="1">
                  <a:solidFill>
                    <a:srgbClr val="FAFAFA"/>
                  </a:solidFill>
                  <a:latin typeface="Mirza Bold"/>
                  <a:ea typeface="Mirza Bold"/>
                  <a:cs typeface="Mirza Bold"/>
                  <a:sym typeface="Mirza Bold"/>
                </a:rPr>
                <a:t>10</a:t>
              </a:r>
            </a:p>
          </p:txBody>
        </p:sp>
      </p:grpSp>
      <p:grpSp>
        <p:nvGrpSpPr>
          <p:cNvPr id="7" name="Group 7"/>
          <p:cNvGrpSpPr/>
          <p:nvPr/>
        </p:nvGrpSpPr>
        <p:grpSpPr>
          <a:xfrm>
            <a:off x="1028700" y="5143500"/>
            <a:ext cx="15776635" cy="3180122"/>
            <a:chOff x="0" y="0"/>
            <a:chExt cx="21035513" cy="4240162"/>
          </a:xfrm>
        </p:grpSpPr>
        <p:sp>
          <p:nvSpPr>
            <p:cNvPr id="8" name="AutoShape 8"/>
            <p:cNvSpPr/>
            <p:nvPr/>
          </p:nvSpPr>
          <p:spPr>
            <a:xfrm>
              <a:off x="0" y="0"/>
              <a:ext cx="21035513" cy="48180"/>
            </a:xfrm>
            <a:prstGeom prst="rect">
              <a:avLst/>
            </a:prstGeom>
            <a:solidFill>
              <a:srgbClr val="ED1C24"/>
            </a:solidFill>
          </p:spPr>
        </p:sp>
        <p:sp>
          <p:nvSpPr>
            <p:cNvPr id="9" name="TextBox 9"/>
            <p:cNvSpPr txBox="1"/>
            <p:nvPr/>
          </p:nvSpPr>
          <p:spPr>
            <a:xfrm>
              <a:off x="0" y="2803871"/>
              <a:ext cx="21035513" cy="1436291"/>
            </a:xfrm>
            <a:prstGeom prst="rect">
              <a:avLst/>
            </a:prstGeom>
          </p:spPr>
          <p:txBody>
            <a:bodyPr lIns="0" tIns="0" rIns="0" bIns="0" rtlCol="0" anchor="t">
              <a:spAutoFit/>
            </a:bodyPr>
            <a:lstStyle/>
            <a:p>
              <a:pPr algn="r" rtl="1">
                <a:lnSpc>
                  <a:spcPts val="4200"/>
                </a:lnSpc>
              </a:pPr>
              <a:r>
                <a:rPr lang="ar-EG" sz="3000" dirty="0">
                  <a:solidFill>
                    <a:srgbClr val="1A1B18"/>
                  </a:solidFill>
                  <a:latin typeface="Cairo Semi-Bold" panose="020B0604020202020204" charset="-78"/>
                  <a:ea typeface="Cairo"/>
                  <a:cs typeface="Cairo Semi-Bold" panose="020B0604020202020204" charset="-78"/>
                  <a:sym typeface="Cairo"/>
                  <a:rtl/>
                </a:rPr>
                <a:t>تمكين القاصرين في لبنان من الاستفادة الآمنة والمتوازنة من التكنولوجيا الرقمية، بما يضمن حمايتهم ونموّهم السليم وتنمية مهاراتهم الرقمية ومواطنتهم الرقمية المسؤولة.</a:t>
              </a:r>
            </a:p>
          </p:txBody>
        </p:sp>
        <p:sp>
          <p:nvSpPr>
            <p:cNvPr id="10" name="TextBox 10"/>
            <p:cNvSpPr txBox="1"/>
            <p:nvPr/>
          </p:nvSpPr>
          <p:spPr>
            <a:xfrm>
              <a:off x="0" y="472668"/>
              <a:ext cx="21035513" cy="787897"/>
            </a:xfrm>
            <a:prstGeom prst="rect">
              <a:avLst/>
            </a:prstGeom>
          </p:spPr>
          <p:txBody>
            <a:bodyPr lIns="0" tIns="0" rIns="0" bIns="0" rtlCol="0" anchor="t">
              <a:spAutoFit/>
            </a:bodyPr>
            <a:lstStyle/>
            <a:p>
              <a:pPr algn="r" rtl="1">
                <a:lnSpc>
                  <a:spcPts val="4357"/>
                </a:lnSpc>
              </a:pPr>
              <a:r>
                <a:rPr lang="ar-EG" sz="3485" b="1">
                  <a:solidFill>
                    <a:srgbClr val="1A1B18"/>
                  </a:solidFill>
                  <a:latin typeface="Mirza Bold"/>
                  <a:ea typeface="Mirza Bold"/>
                  <a:cs typeface="Mirza Bold"/>
                  <a:sym typeface="Mirza Bold"/>
                  <a:rtl/>
                </a:rPr>
                <a:t>الرؤية الوطنية</a:t>
              </a:r>
            </a:p>
          </p:txBody>
        </p:sp>
        <p:sp>
          <p:nvSpPr>
            <p:cNvPr id="11" name="AutoShape 11"/>
            <p:cNvSpPr/>
            <p:nvPr/>
          </p:nvSpPr>
          <p:spPr>
            <a:xfrm>
              <a:off x="0" y="1770779"/>
              <a:ext cx="21035513" cy="48180"/>
            </a:xfrm>
            <a:prstGeom prst="rect">
              <a:avLst/>
            </a:prstGeom>
            <a:solidFill>
              <a:srgbClr val="ED1C24"/>
            </a:solidFill>
          </p:spPr>
        </p:sp>
      </p:grpSp>
      <p:sp>
        <p:nvSpPr>
          <p:cNvPr id="12" name="Freeform 12"/>
          <p:cNvSpPr/>
          <p:nvPr/>
        </p:nvSpPr>
        <p:spPr>
          <a:xfrm>
            <a:off x="1028700" y="1028700"/>
            <a:ext cx="2712359" cy="901859"/>
          </a:xfrm>
          <a:custGeom>
            <a:avLst/>
            <a:gdLst/>
            <a:ahLst/>
            <a:cxnLst/>
            <a:rect l="l" t="t" r="r" b="b"/>
            <a:pathLst>
              <a:path w="2712359" h="901859">
                <a:moveTo>
                  <a:pt x="0" y="0"/>
                </a:moveTo>
                <a:lnTo>
                  <a:pt x="2712359" y="0"/>
                </a:lnTo>
                <a:lnTo>
                  <a:pt x="2712359" y="901859"/>
                </a:lnTo>
                <a:lnTo>
                  <a:pt x="0" y="901859"/>
                </a:lnTo>
                <a:lnTo>
                  <a:pt x="0" y="0"/>
                </a:lnTo>
                <a:close/>
              </a:path>
            </a:pathLst>
          </a:custGeom>
          <a:blipFill>
            <a:blip r:embed="rId2"/>
            <a:stretch>
              <a:fillRect/>
            </a:stretch>
          </a:blipFill>
        </p:spPr>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EBE7E0"/>
        </a:solidFill>
        <a:effectLst/>
      </p:bgPr>
    </p:bg>
    <p:spTree>
      <p:nvGrpSpPr>
        <p:cNvPr id="1" name=""/>
        <p:cNvGrpSpPr/>
        <p:nvPr/>
      </p:nvGrpSpPr>
      <p:grpSpPr>
        <a:xfrm>
          <a:off x="0" y="0"/>
          <a:ext cx="0" cy="0"/>
          <a:chOff x="0" y="0"/>
          <a:chExt cx="0" cy="0"/>
        </a:xfrm>
      </p:grpSpPr>
      <p:sp>
        <p:nvSpPr>
          <p:cNvPr id="2" name="AutoShape 2"/>
          <p:cNvSpPr/>
          <p:nvPr/>
        </p:nvSpPr>
        <p:spPr>
          <a:xfrm>
            <a:off x="1028700" y="4171179"/>
            <a:ext cx="16230600" cy="29294"/>
          </a:xfrm>
          <a:prstGeom prst="rect">
            <a:avLst/>
          </a:prstGeom>
          <a:solidFill>
            <a:srgbClr val="ED1C24"/>
          </a:solidFill>
        </p:spPr>
      </p:sp>
      <p:sp>
        <p:nvSpPr>
          <p:cNvPr id="3" name="TextBox 3"/>
          <p:cNvSpPr txBox="1"/>
          <p:nvPr/>
        </p:nvSpPr>
        <p:spPr>
          <a:xfrm>
            <a:off x="5722667" y="1293689"/>
            <a:ext cx="11536633" cy="4013919"/>
          </a:xfrm>
          <a:prstGeom prst="rect">
            <a:avLst/>
          </a:prstGeom>
        </p:spPr>
        <p:txBody>
          <a:bodyPr lIns="0" tIns="0" rIns="0" bIns="0" rtlCol="0" anchor="t">
            <a:spAutoFit/>
          </a:bodyPr>
          <a:lstStyle/>
          <a:p>
            <a:pPr algn="r" rtl="1">
              <a:lnSpc>
                <a:spcPts val="10449"/>
              </a:lnSpc>
            </a:pPr>
            <a:r>
              <a:rPr lang="ar-EG" sz="6700" b="1" dirty="0">
                <a:solidFill>
                  <a:srgbClr val="1A1B18"/>
                </a:solidFill>
                <a:latin typeface="Mirza Bold"/>
                <a:ea typeface="Mirza Bold"/>
                <a:cs typeface="Mirza Bold"/>
                <a:sym typeface="Mirza Bold"/>
                <a:rtl/>
              </a:rPr>
              <a:t>المحور الأول:</a:t>
            </a:r>
          </a:p>
          <a:p>
            <a:pPr algn="r" rtl="1">
              <a:lnSpc>
                <a:spcPts val="10449"/>
              </a:lnSpc>
            </a:pPr>
            <a:r>
              <a:rPr lang="ar-EG" sz="6700" b="1" dirty="0">
                <a:solidFill>
                  <a:srgbClr val="1A1B18"/>
                </a:solidFill>
                <a:latin typeface="Mirza Bold"/>
                <a:ea typeface="Mirza Bold"/>
                <a:cs typeface="Mirza Bold"/>
                <a:sym typeface="Mirza Bold"/>
                <a:rtl/>
              </a:rPr>
              <a:t> الإطار التشريعي والتنظيمي</a:t>
            </a:r>
          </a:p>
          <a:p>
            <a:pPr algn="r" rtl="1">
              <a:lnSpc>
                <a:spcPts val="10450"/>
              </a:lnSpc>
            </a:pPr>
            <a:endParaRPr lang="ar-EG" sz="9499" b="1" dirty="0">
              <a:solidFill>
                <a:srgbClr val="1A1B18"/>
              </a:solidFill>
              <a:latin typeface="Mirza Bold"/>
              <a:ea typeface="Mirza Bold"/>
              <a:cs typeface="Mirza Bold"/>
              <a:sym typeface="Mirza Bold"/>
              <a:rtl/>
            </a:endParaRPr>
          </a:p>
        </p:txBody>
      </p:sp>
      <p:sp>
        <p:nvSpPr>
          <p:cNvPr id="4" name="Freeform 4"/>
          <p:cNvSpPr/>
          <p:nvPr/>
        </p:nvSpPr>
        <p:spPr>
          <a:xfrm flipH="1">
            <a:off x="16838658" y="4513750"/>
            <a:ext cx="420642" cy="382784"/>
          </a:xfrm>
          <a:custGeom>
            <a:avLst/>
            <a:gdLst/>
            <a:ahLst/>
            <a:cxnLst/>
            <a:rect l="l" t="t" r="r" b="b"/>
            <a:pathLst>
              <a:path w="420642" h="382784">
                <a:moveTo>
                  <a:pt x="420642" y="0"/>
                </a:moveTo>
                <a:lnTo>
                  <a:pt x="0" y="0"/>
                </a:lnTo>
                <a:lnTo>
                  <a:pt x="0" y="382785"/>
                </a:lnTo>
                <a:lnTo>
                  <a:pt x="420642" y="382785"/>
                </a:lnTo>
                <a:lnTo>
                  <a:pt x="420642" y="0"/>
                </a:lnTo>
                <a:close/>
              </a:path>
            </a:pathLst>
          </a:custGeom>
          <a:blipFill>
            <a:blip r:embed="rId2">
              <a:extLst>
                <a:ext uri="{96DAC541-7B7A-43D3-8B79-37D633B846F1}">
                  <asvg:svgBlip xmlns:asvg="http://schemas.microsoft.com/office/drawing/2016/SVG/main" r:embed="rId3"/>
                </a:ext>
              </a:extLst>
            </a:blip>
            <a:stretch>
              <a:fillRect/>
            </a:stretch>
          </a:blipFill>
        </p:spPr>
      </p:sp>
      <p:grpSp>
        <p:nvGrpSpPr>
          <p:cNvPr id="5" name="Group 5"/>
          <p:cNvGrpSpPr/>
          <p:nvPr/>
        </p:nvGrpSpPr>
        <p:grpSpPr>
          <a:xfrm>
            <a:off x="13271132" y="4502735"/>
            <a:ext cx="3298954" cy="3571682"/>
            <a:chOff x="0" y="-19050"/>
            <a:chExt cx="4398605" cy="4762243"/>
          </a:xfrm>
        </p:grpSpPr>
        <p:sp>
          <p:nvSpPr>
            <p:cNvPr id="6" name="TextBox 6"/>
            <p:cNvSpPr txBox="1"/>
            <p:nvPr/>
          </p:nvSpPr>
          <p:spPr>
            <a:xfrm>
              <a:off x="0" y="-19050"/>
              <a:ext cx="4398605" cy="524940"/>
            </a:xfrm>
            <a:prstGeom prst="rect">
              <a:avLst/>
            </a:prstGeom>
          </p:spPr>
          <p:txBody>
            <a:bodyPr lIns="0" tIns="0" rIns="0" bIns="0" rtlCol="0" anchor="t">
              <a:spAutoFit/>
            </a:bodyPr>
            <a:lstStyle/>
            <a:p>
              <a:pPr algn="r" rtl="1">
                <a:lnSpc>
                  <a:spcPts val="3250"/>
                </a:lnSpc>
              </a:pPr>
              <a:r>
                <a:rPr lang="en-US" sz="2500" b="1">
                  <a:solidFill>
                    <a:srgbClr val="1A1B18"/>
                  </a:solidFill>
                  <a:latin typeface="Cairo Semi-Bold"/>
                  <a:ea typeface="Cairo Semi-Bold"/>
                  <a:cs typeface="Cairo Semi-Bold"/>
                  <a:sym typeface="Cairo Semi-Bold"/>
                </a:rPr>
                <a:t>1</a:t>
              </a:r>
              <a:r>
                <a:rPr lang="ar-EG" sz="2500" b="1">
                  <a:solidFill>
                    <a:srgbClr val="1A1B18"/>
                  </a:solidFill>
                  <a:latin typeface="Cairo Semi-Bold"/>
                  <a:ea typeface="Cairo Semi-Bold"/>
                  <a:cs typeface="Cairo Semi-Bold"/>
                  <a:sym typeface="Cairo Semi-Bold"/>
                  <a:rtl/>
                </a:rPr>
                <a:t>. الأهداف:</a:t>
              </a:r>
            </a:p>
          </p:txBody>
        </p:sp>
        <p:sp>
          <p:nvSpPr>
            <p:cNvPr id="7" name="TextBox 7"/>
            <p:cNvSpPr txBox="1"/>
            <p:nvPr/>
          </p:nvSpPr>
          <p:spPr>
            <a:xfrm>
              <a:off x="0" y="958567"/>
              <a:ext cx="4398605" cy="3784626"/>
            </a:xfrm>
            <a:prstGeom prst="rect">
              <a:avLst/>
            </a:prstGeom>
          </p:spPr>
          <p:txBody>
            <a:bodyPr lIns="0" tIns="0" rIns="0" bIns="0" rtlCol="0" anchor="t">
              <a:spAutoFit/>
            </a:bodyPr>
            <a:lstStyle/>
            <a:p>
              <a:pPr marL="431800" lvl="1" indent="-215900" algn="r" rtl="1">
                <a:lnSpc>
                  <a:spcPts val="2799"/>
                </a:lnSpc>
                <a:buFont typeface="Arial"/>
                <a:buChar char="•"/>
              </a:pPr>
              <a:r>
                <a:rPr lang="ar-EG" sz="1999" dirty="0">
                  <a:solidFill>
                    <a:srgbClr val="1A1B18"/>
                  </a:solidFill>
                  <a:latin typeface="Cairo Semi-Bold" panose="020B0604020202020204" charset="-78"/>
                  <a:ea typeface="Cairo"/>
                  <a:cs typeface="Cairo Semi-Bold" panose="020B0604020202020204" charset="-78"/>
                  <a:sym typeface="Cairo"/>
                  <a:rtl/>
                </a:rPr>
                <a:t>حماية القاصرين من المحتوى الضار والاستغلال الرقمي.</a:t>
              </a:r>
            </a:p>
            <a:p>
              <a:pPr marL="431800" lvl="1" indent="-215900" algn="r" rtl="1">
                <a:lnSpc>
                  <a:spcPts val="2799"/>
                </a:lnSpc>
                <a:buFont typeface="Arial"/>
                <a:buChar char="•"/>
              </a:pPr>
              <a:r>
                <a:rPr lang="ar-EG" sz="1999" dirty="0">
                  <a:solidFill>
                    <a:srgbClr val="1A1B18"/>
                  </a:solidFill>
                  <a:latin typeface="Cairo Semi-Bold" panose="020B0604020202020204" charset="-78"/>
                  <a:ea typeface="Cairo"/>
                  <a:cs typeface="Cairo Semi-Bold" panose="020B0604020202020204" charset="-78"/>
                  <a:sym typeface="Cairo"/>
                  <a:rtl/>
                </a:rPr>
                <a:t>تنظيم مسؤوليات المنصات الرقمية ومزوّدي الخدمات.</a:t>
              </a:r>
            </a:p>
            <a:p>
              <a:pPr marL="431800" lvl="1" indent="-215900" algn="r" rtl="1">
                <a:lnSpc>
                  <a:spcPts val="2800"/>
                </a:lnSpc>
                <a:buFont typeface="Arial"/>
                <a:buChar char="•"/>
              </a:pPr>
              <a:r>
                <a:rPr lang="ar-EG" sz="2000" dirty="0">
                  <a:solidFill>
                    <a:srgbClr val="1A1B18"/>
                  </a:solidFill>
                  <a:latin typeface="Cairo Semi-Bold" panose="020B0604020202020204" charset="-78"/>
                  <a:ea typeface="Cairo"/>
                  <a:cs typeface="Cairo Semi-Bold" panose="020B0604020202020204" charset="-78"/>
                  <a:sym typeface="Cairo"/>
                  <a:rtl/>
                </a:rPr>
                <a:t>تعزيز حماية البيانات الشخصية للقاصرين.</a:t>
              </a:r>
            </a:p>
            <a:p>
              <a:pPr algn="r" rtl="1">
                <a:lnSpc>
                  <a:spcPts val="2799"/>
                </a:lnSpc>
              </a:pPr>
              <a:endParaRPr lang="ar-EG" sz="2000" dirty="0">
                <a:solidFill>
                  <a:srgbClr val="1A1B18"/>
                </a:solidFill>
                <a:latin typeface="Cairo"/>
                <a:ea typeface="Cairo"/>
                <a:cs typeface="Cairo"/>
                <a:sym typeface="Cairo"/>
                <a:rtl/>
              </a:endParaRPr>
            </a:p>
          </p:txBody>
        </p:sp>
      </p:grpSp>
      <p:sp>
        <p:nvSpPr>
          <p:cNvPr id="8" name="Freeform 8"/>
          <p:cNvSpPr/>
          <p:nvPr/>
        </p:nvSpPr>
        <p:spPr>
          <a:xfrm flipH="1">
            <a:off x="12169741" y="4517022"/>
            <a:ext cx="420642" cy="382784"/>
          </a:xfrm>
          <a:custGeom>
            <a:avLst/>
            <a:gdLst/>
            <a:ahLst/>
            <a:cxnLst/>
            <a:rect l="l" t="t" r="r" b="b"/>
            <a:pathLst>
              <a:path w="420642" h="382784">
                <a:moveTo>
                  <a:pt x="420642" y="0"/>
                </a:moveTo>
                <a:lnTo>
                  <a:pt x="0" y="0"/>
                </a:lnTo>
                <a:lnTo>
                  <a:pt x="0" y="382784"/>
                </a:lnTo>
                <a:lnTo>
                  <a:pt x="420642" y="382784"/>
                </a:lnTo>
                <a:lnTo>
                  <a:pt x="420642" y="0"/>
                </a:lnTo>
                <a:close/>
              </a:path>
            </a:pathLst>
          </a:custGeom>
          <a:blipFill>
            <a:blip r:embed="rId2">
              <a:extLst>
                <a:ext uri="{96DAC541-7B7A-43D3-8B79-37D633B846F1}">
                  <asvg:svgBlip xmlns:asvg="http://schemas.microsoft.com/office/drawing/2016/SVG/main" r:embed="rId3"/>
                </a:ext>
              </a:extLst>
            </a:blip>
            <a:stretch>
              <a:fillRect/>
            </a:stretch>
          </a:blipFill>
        </p:spPr>
      </p:sp>
      <p:grpSp>
        <p:nvGrpSpPr>
          <p:cNvPr id="9" name="Group 9"/>
          <p:cNvGrpSpPr/>
          <p:nvPr/>
        </p:nvGrpSpPr>
        <p:grpSpPr>
          <a:xfrm>
            <a:off x="8602215" y="4506006"/>
            <a:ext cx="3298954" cy="3298251"/>
            <a:chOff x="0" y="-19050"/>
            <a:chExt cx="4398605" cy="4397669"/>
          </a:xfrm>
        </p:grpSpPr>
        <p:sp>
          <p:nvSpPr>
            <p:cNvPr id="10" name="TextBox 10"/>
            <p:cNvSpPr txBox="1"/>
            <p:nvPr/>
          </p:nvSpPr>
          <p:spPr>
            <a:xfrm>
              <a:off x="0" y="-19050"/>
              <a:ext cx="4398605" cy="522817"/>
            </a:xfrm>
            <a:prstGeom prst="rect">
              <a:avLst/>
            </a:prstGeom>
          </p:spPr>
          <p:txBody>
            <a:bodyPr lIns="0" tIns="0" rIns="0" bIns="0" rtlCol="0" anchor="t">
              <a:spAutoFit/>
            </a:bodyPr>
            <a:lstStyle/>
            <a:p>
              <a:pPr algn="r" rtl="1">
                <a:lnSpc>
                  <a:spcPts val="3249"/>
                </a:lnSpc>
              </a:pPr>
              <a:r>
                <a:rPr lang="en-US" sz="2499" b="1">
                  <a:solidFill>
                    <a:srgbClr val="1A1B18"/>
                  </a:solidFill>
                  <a:latin typeface="Cairo Semi-Bold"/>
                  <a:ea typeface="Cairo Semi-Bold"/>
                  <a:cs typeface="Cairo Semi-Bold"/>
                  <a:sym typeface="Cairo Semi-Bold"/>
                </a:rPr>
                <a:t>2</a:t>
              </a:r>
              <a:r>
                <a:rPr lang="ar-EG" sz="2499" b="1">
                  <a:solidFill>
                    <a:srgbClr val="1A1B18"/>
                  </a:solidFill>
                  <a:latin typeface="Cairo Semi-Bold"/>
                  <a:ea typeface="Cairo Semi-Bold"/>
                  <a:cs typeface="Cairo Semi-Bold"/>
                  <a:sym typeface="Cairo Semi-Bold"/>
                  <a:rtl/>
                </a:rPr>
                <a:t>. الإجراءات المقترحة:</a:t>
              </a:r>
            </a:p>
          </p:txBody>
        </p:sp>
        <p:sp>
          <p:nvSpPr>
            <p:cNvPr id="11" name="TextBox 11"/>
            <p:cNvSpPr txBox="1"/>
            <p:nvPr/>
          </p:nvSpPr>
          <p:spPr>
            <a:xfrm>
              <a:off x="0" y="1072756"/>
              <a:ext cx="4398605" cy="3305863"/>
            </a:xfrm>
            <a:prstGeom prst="rect">
              <a:avLst/>
            </a:prstGeom>
          </p:spPr>
          <p:txBody>
            <a:bodyPr lIns="0" tIns="0" rIns="0" bIns="0" rtlCol="0" anchor="t">
              <a:spAutoFit/>
            </a:bodyPr>
            <a:lstStyle/>
            <a:p>
              <a:pPr marL="431800" lvl="1" indent="-215900" algn="r" rtl="1">
                <a:lnSpc>
                  <a:spcPts val="2799"/>
                </a:lnSpc>
                <a:buFont typeface="Arial"/>
                <a:buChar char="•"/>
              </a:pPr>
              <a:r>
                <a:rPr lang="ar-EG" sz="1999" dirty="0">
                  <a:solidFill>
                    <a:srgbClr val="1A1B18"/>
                  </a:solidFill>
                  <a:latin typeface="Cairo Semi-Bold" panose="020B0604020202020204" charset="-78"/>
                  <a:ea typeface="Cairo"/>
                  <a:cs typeface="Cairo Semi-Bold" panose="020B0604020202020204" charset="-78"/>
                  <a:sym typeface="Cairo"/>
                  <a:rtl/>
                </a:rPr>
                <a:t>إقرار قانون يرمي إلى حماية القاصر في البيئة الرقمية.</a:t>
              </a:r>
            </a:p>
            <a:p>
              <a:pPr marL="431800" lvl="1" indent="-215900" algn="r" rtl="1">
                <a:lnSpc>
                  <a:spcPts val="2799"/>
                </a:lnSpc>
                <a:buFont typeface="Arial"/>
                <a:buChar char="•"/>
              </a:pPr>
              <a:r>
                <a:rPr lang="ar-EG" sz="1999" dirty="0">
                  <a:solidFill>
                    <a:srgbClr val="1A1B18"/>
                  </a:solidFill>
                  <a:latin typeface="Cairo Semi-Bold" panose="020B0604020202020204" charset="-78"/>
                  <a:ea typeface="Cairo"/>
                  <a:cs typeface="Cairo Semi-Bold" panose="020B0604020202020204" charset="-78"/>
                  <a:sym typeface="Cairo"/>
                  <a:rtl/>
                </a:rPr>
                <a:t>إقرار قانون يرمي إلى تنظيم المنصات الرقمية.</a:t>
              </a:r>
            </a:p>
            <a:p>
              <a:pPr marL="431800" lvl="1" indent="-215900" algn="r" rtl="1">
                <a:lnSpc>
                  <a:spcPts val="2800"/>
                </a:lnSpc>
                <a:buFont typeface="Arial"/>
                <a:buChar char="•"/>
              </a:pPr>
              <a:r>
                <a:rPr lang="ar-EG" sz="2000" dirty="0">
                  <a:solidFill>
                    <a:srgbClr val="1A1B18"/>
                  </a:solidFill>
                  <a:latin typeface="Cairo Semi-Bold" panose="020B0604020202020204" charset="-78"/>
                  <a:ea typeface="Cairo"/>
                  <a:cs typeface="Cairo Semi-Bold" panose="020B0604020202020204" charset="-78"/>
                  <a:sym typeface="Cairo"/>
                  <a:rtl/>
                </a:rPr>
                <a:t>تصنيف المحتوى الرقمي.</a:t>
              </a:r>
            </a:p>
            <a:p>
              <a:pPr algn="r" rtl="1">
                <a:lnSpc>
                  <a:spcPts val="2799"/>
                </a:lnSpc>
              </a:pPr>
              <a:endParaRPr lang="ar-EG" sz="2000" dirty="0">
                <a:solidFill>
                  <a:srgbClr val="1A1B18"/>
                </a:solidFill>
                <a:latin typeface="Cairo"/>
                <a:ea typeface="Cairo"/>
                <a:cs typeface="Cairo"/>
                <a:sym typeface="Cairo"/>
                <a:rtl/>
              </a:endParaRPr>
            </a:p>
          </p:txBody>
        </p:sp>
      </p:grpSp>
      <p:sp>
        <p:nvSpPr>
          <p:cNvPr id="12" name="Freeform 12"/>
          <p:cNvSpPr/>
          <p:nvPr/>
        </p:nvSpPr>
        <p:spPr>
          <a:xfrm flipH="1">
            <a:off x="7500824" y="4513750"/>
            <a:ext cx="420642" cy="382784"/>
          </a:xfrm>
          <a:custGeom>
            <a:avLst/>
            <a:gdLst/>
            <a:ahLst/>
            <a:cxnLst/>
            <a:rect l="l" t="t" r="r" b="b"/>
            <a:pathLst>
              <a:path w="420642" h="382784">
                <a:moveTo>
                  <a:pt x="420642" y="0"/>
                </a:moveTo>
                <a:lnTo>
                  <a:pt x="0" y="0"/>
                </a:lnTo>
                <a:lnTo>
                  <a:pt x="0" y="382785"/>
                </a:lnTo>
                <a:lnTo>
                  <a:pt x="420642" y="382785"/>
                </a:lnTo>
                <a:lnTo>
                  <a:pt x="420642" y="0"/>
                </a:lnTo>
                <a:close/>
              </a:path>
            </a:pathLst>
          </a:custGeom>
          <a:blipFill>
            <a:blip r:embed="rId2">
              <a:extLst>
                <a:ext uri="{96DAC541-7B7A-43D3-8B79-37D633B846F1}">
                  <asvg:svgBlip xmlns:asvg="http://schemas.microsoft.com/office/drawing/2016/SVG/main" r:embed="rId3"/>
                </a:ext>
              </a:extLst>
            </a:blip>
            <a:stretch>
              <a:fillRect/>
            </a:stretch>
          </a:blipFill>
        </p:spPr>
      </p:sp>
      <p:grpSp>
        <p:nvGrpSpPr>
          <p:cNvPr id="13" name="Group 13"/>
          <p:cNvGrpSpPr/>
          <p:nvPr/>
        </p:nvGrpSpPr>
        <p:grpSpPr>
          <a:xfrm>
            <a:off x="1028700" y="4502735"/>
            <a:ext cx="6203553" cy="5655894"/>
            <a:chOff x="0" y="-19050"/>
            <a:chExt cx="8271403" cy="7541193"/>
          </a:xfrm>
        </p:grpSpPr>
        <p:sp>
          <p:nvSpPr>
            <p:cNvPr id="14" name="TextBox 14"/>
            <p:cNvSpPr txBox="1"/>
            <p:nvPr/>
          </p:nvSpPr>
          <p:spPr>
            <a:xfrm>
              <a:off x="898297" y="-19050"/>
              <a:ext cx="7373106" cy="1073164"/>
            </a:xfrm>
            <a:prstGeom prst="rect">
              <a:avLst/>
            </a:prstGeom>
          </p:spPr>
          <p:txBody>
            <a:bodyPr lIns="0" tIns="0" rIns="0" bIns="0" rtlCol="0" anchor="t">
              <a:spAutoFit/>
            </a:bodyPr>
            <a:lstStyle/>
            <a:p>
              <a:pPr algn="r" rtl="1">
                <a:lnSpc>
                  <a:spcPts val="3249"/>
                </a:lnSpc>
              </a:pPr>
              <a:r>
                <a:rPr lang="ar-EG" sz="2499" b="1">
                  <a:solidFill>
                    <a:srgbClr val="1A1B18"/>
                  </a:solidFill>
                  <a:latin typeface="Cairo Semi-Bold"/>
                  <a:ea typeface="Cairo Semi-Bold"/>
                  <a:cs typeface="Cairo Semi-Bold"/>
                  <a:sym typeface="Cairo Semi-Bold"/>
                  <a:rtl/>
                </a:rPr>
                <a:t>. التنظيم العملي وآليات الإنفاذ:</a:t>
              </a:r>
            </a:p>
            <a:p>
              <a:pPr algn="r" rtl="1">
                <a:lnSpc>
                  <a:spcPts val="3250"/>
                </a:lnSpc>
              </a:pPr>
              <a:endParaRPr lang="ar-EG" sz="2499" b="1">
                <a:solidFill>
                  <a:srgbClr val="1A1B18"/>
                </a:solidFill>
                <a:latin typeface="Cairo Semi-Bold"/>
                <a:ea typeface="Cairo Semi-Bold"/>
                <a:cs typeface="Cairo Semi-Bold"/>
                <a:sym typeface="Cairo Semi-Bold"/>
                <a:rtl/>
              </a:endParaRPr>
            </a:p>
          </p:txBody>
        </p:sp>
        <p:sp>
          <p:nvSpPr>
            <p:cNvPr id="15" name="TextBox 15"/>
            <p:cNvSpPr txBox="1"/>
            <p:nvPr/>
          </p:nvSpPr>
          <p:spPr>
            <a:xfrm>
              <a:off x="0" y="864936"/>
              <a:ext cx="8271402" cy="6657207"/>
            </a:xfrm>
            <a:prstGeom prst="rect">
              <a:avLst/>
            </a:prstGeom>
          </p:spPr>
          <p:txBody>
            <a:bodyPr lIns="0" tIns="0" rIns="0" bIns="0" rtlCol="0" anchor="t">
              <a:spAutoFit/>
            </a:bodyPr>
            <a:lstStyle/>
            <a:p>
              <a:pPr algn="r" rtl="1">
                <a:lnSpc>
                  <a:spcPts val="2799"/>
                </a:lnSpc>
              </a:pPr>
              <a:r>
                <a:rPr lang="ar-EG" sz="1999" dirty="0">
                  <a:solidFill>
                    <a:srgbClr val="1A1B18"/>
                  </a:solidFill>
                  <a:latin typeface="Cairo"/>
                  <a:ea typeface="Cairo"/>
                  <a:cs typeface="Cairo"/>
                  <a:sym typeface="Cairo"/>
                  <a:rtl/>
                </a:rPr>
                <a:t> </a:t>
              </a:r>
              <a:r>
                <a:rPr lang="ar-EG" sz="1999" dirty="0">
                  <a:solidFill>
                    <a:srgbClr val="1A1B18"/>
                  </a:solidFill>
                  <a:latin typeface="Cairo Semi-Bold" panose="020B0604020202020204" charset="-78"/>
                  <a:ea typeface="Cairo"/>
                  <a:cs typeface="Cairo Semi-Bold" panose="020B0604020202020204" charset="-78"/>
                  <a:sym typeface="Cairo"/>
                  <a:rtl/>
                </a:rPr>
                <a:t>- إلزام المنصات الرقمية بتطبيق التدابير الآتية:</a:t>
              </a:r>
            </a:p>
            <a:p>
              <a:pPr algn="r" rtl="1">
                <a:lnSpc>
                  <a:spcPts val="2799"/>
                </a:lnSpc>
              </a:pPr>
              <a:r>
                <a:rPr lang="ar-EG" sz="1999" dirty="0">
                  <a:solidFill>
                    <a:srgbClr val="1A1B18"/>
                  </a:solidFill>
                  <a:latin typeface="Cairo Semi-Bold" panose="020B0604020202020204" charset="-78"/>
                  <a:ea typeface="Cairo"/>
                  <a:cs typeface="Cairo Semi-Bold" panose="020B0604020202020204" charset="-78"/>
                  <a:sym typeface="Cairo"/>
                  <a:rtl/>
                </a:rPr>
                <a:t>• حماية القاصرين.</a:t>
              </a:r>
            </a:p>
            <a:p>
              <a:pPr algn="r" rtl="1">
                <a:lnSpc>
                  <a:spcPts val="2799"/>
                </a:lnSpc>
              </a:pPr>
              <a:r>
                <a:rPr lang="ar-EG" sz="1999" dirty="0">
                  <a:solidFill>
                    <a:srgbClr val="1A1B18"/>
                  </a:solidFill>
                  <a:latin typeface="Cairo Semi-Bold" panose="020B0604020202020204" charset="-78"/>
                  <a:ea typeface="Cairo"/>
                  <a:cs typeface="Cairo Semi-Bold" panose="020B0604020202020204" charset="-78"/>
                  <a:sym typeface="Cairo"/>
                  <a:rtl/>
                </a:rPr>
                <a:t>• فلترة المحتوى.</a:t>
              </a:r>
            </a:p>
            <a:p>
              <a:pPr algn="r" rtl="1">
                <a:lnSpc>
                  <a:spcPts val="2799"/>
                </a:lnSpc>
              </a:pPr>
              <a:r>
                <a:rPr lang="ar-EG" sz="1999" dirty="0">
                  <a:solidFill>
                    <a:srgbClr val="1A1B18"/>
                  </a:solidFill>
                  <a:latin typeface="Cairo Semi-Bold" panose="020B0604020202020204" charset="-78"/>
                  <a:ea typeface="Cairo"/>
                  <a:cs typeface="Cairo Semi-Bold" panose="020B0604020202020204" charset="-78"/>
                  <a:sym typeface="Cairo"/>
                  <a:rtl/>
                </a:rPr>
                <a:t>• منع الاستهداف الإعلاني الموجّه إلى القاصرين.</a:t>
              </a:r>
            </a:p>
            <a:p>
              <a:pPr algn="r" rtl="1">
                <a:lnSpc>
                  <a:spcPts val="2799"/>
                </a:lnSpc>
              </a:pPr>
              <a:r>
                <a:rPr lang="ar-EG" sz="1999" dirty="0">
                  <a:solidFill>
                    <a:srgbClr val="1A1B18"/>
                  </a:solidFill>
                  <a:latin typeface="Cairo Semi-Bold" panose="020B0604020202020204" charset="-78"/>
                  <a:ea typeface="Cairo"/>
                  <a:cs typeface="Cairo Semi-Bold" panose="020B0604020202020204" charset="-78"/>
                  <a:sym typeface="Cairo"/>
                  <a:rtl/>
                </a:rPr>
                <a:t>• التحقّق من العمر (</a:t>
              </a:r>
              <a:r>
                <a:rPr lang="en-US" sz="1999" dirty="0">
                  <a:solidFill>
                    <a:srgbClr val="1A1B18"/>
                  </a:solidFill>
                  <a:latin typeface="Cairo Semi-Bold" panose="020B0604020202020204" charset="-78"/>
                  <a:ea typeface="Cairo"/>
                  <a:cs typeface="Cairo Semi-Bold" panose="020B0604020202020204" charset="-78"/>
                  <a:sym typeface="Cairo"/>
                </a:rPr>
                <a:t>Age Verification</a:t>
              </a:r>
              <a:r>
                <a:rPr lang="ar-EG" sz="1999" dirty="0">
                  <a:solidFill>
                    <a:srgbClr val="1A1B18"/>
                  </a:solidFill>
                  <a:latin typeface="Cairo Semi-Bold" panose="020B0604020202020204" charset="-78"/>
                  <a:ea typeface="Cairo"/>
                  <a:cs typeface="Cairo Semi-Bold" panose="020B0604020202020204" charset="-78"/>
                  <a:sym typeface="Cairo"/>
                  <a:rtl/>
                </a:rPr>
                <a:t>).</a:t>
              </a:r>
            </a:p>
            <a:p>
              <a:pPr algn="r" rtl="1">
                <a:lnSpc>
                  <a:spcPts val="2799"/>
                </a:lnSpc>
              </a:pPr>
              <a:endParaRPr lang="ar-EG" sz="1999" dirty="0">
                <a:solidFill>
                  <a:srgbClr val="1A1B18"/>
                </a:solidFill>
                <a:latin typeface="Cairo Semi-Bold" panose="020B0604020202020204" charset="-78"/>
                <a:ea typeface="Cairo"/>
                <a:cs typeface="Cairo Semi-Bold" panose="020B0604020202020204" charset="-78"/>
                <a:sym typeface="Cairo"/>
                <a:rtl/>
              </a:endParaRPr>
            </a:p>
            <a:p>
              <a:pPr algn="r" rtl="1">
                <a:lnSpc>
                  <a:spcPts val="2799"/>
                </a:lnSpc>
              </a:pPr>
              <a:r>
                <a:rPr lang="ar-EG" sz="1999" dirty="0">
                  <a:solidFill>
                    <a:srgbClr val="1A1B18"/>
                  </a:solidFill>
                  <a:latin typeface="Cairo Semi-Bold" panose="020B0604020202020204" charset="-78"/>
                  <a:ea typeface="Cairo"/>
                  <a:cs typeface="Cairo Semi-Bold" panose="020B0604020202020204" charset="-78"/>
                  <a:sym typeface="Cairo"/>
                  <a:rtl/>
                </a:rPr>
                <a:t>– إنشاء وحدة رقابية رقمية ضمن جهة حكومية مختصة تتولّى مراقبة امتثال المنصات.</a:t>
              </a:r>
            </a:p>
            <a:p>
              <a:pPr algn="r" rtl="1">
                <a:lnSpc>
                  <a:spcPts val="2799"/>
                </a:lnSpc>
              </a:pPr>
              <a:endParaRPr lang="ar-EG" sz="1999" dirty="0">
                <a:solidFill>
                  <a:srgbClr val="1A1B18"/>
                </a:solidFill>
                <a:latin typeface="Cairo Semi-Bold" panose="020B0604020202020204" charset="-78"/>
                <a:ea typeface="Cairo"/>
                <a:cs typeface="Cairo Semi-Bold" panose="020B0604020202020204" charset="-78"/>
                <a:sym typeface="Cairo"/>
                <a:rtl/>
              </a:endParaRPr>
            </a:p>
            <a:p>
              <a:pPr algn="r" rtl="1">
                <a:lnSpc>
                  <a:spcPts val="2799"/>
                </a:lnSpc>
              </a:pPr>
              <a:r>
                <a:rPr lang="ar-EG" sz="1999" dirty="0">
                  <a:solidFill>
                    <a:srgbClr val="1A1B18"/>
                  </a:solidFill>
                  <a:latin typeface="Cairo Semi-Bold" panose="020B0604020202020204" charset="-78"/>
                  <a:ea typeface="Cairo"/>
                  <a:cs typeface="Cairo Semi-Bold" panose="020B0604020202020204" charset="-78"/>
                  <a:sym typeface="Cairo"/>
                  <a:rtl/>
                </a:rPr>
                <a:t>– اعتماد مقاربة تدريجية للتنفيذ تبدأ بمذكّرات تفاهم وأطر امتثال طوعي مع المنصات الكبرى تمهيداً لجعلها إلزامية، بما يعزّز واقعية التطبيق وقابليته.</a:t>
              </a:r>
            </a:p>
            <a:p>
              <a:pPr algn="r" rtl="1">
                <a:lnSpc>
                  <a:spcPts val="2800"/>
                </a:lnSpc>
              </a:pPr>
              <a:endParaRPr lang="ar-EG" sz="1999" dirty="0">
                <a:solidFill>
                  <a:srgbClr val="1A1B18"/>
                </a:solidFill>
                <a:latin typeface="Cairo"/>
                <a:ea typeface="Cairo"/>
                <a:cs typeface="Cairo"/>
                <a:sym typeface="Cairo"/>
                <a:rtl/>
              </a:endParaRPr>
            </a:p>
            <a:p>
              <a:pPr algn="r" rtl="1">
                <a:lnSpc>
                  <a:spcPts val="2799"/>
                </a:lnSpc>
              </a:pPr>
              <a:endParaRPr lang="ar-EG" sz="1999" dirty="0">
                <a:solidFill>
                  <a:srgbClr val="1A1B18"/>
                </a:solidFill>
                <a:latin typeface="Cairo"/>
                <a:ea typeface="Cairo"/>
                <a:cs typeface="Cairo"/>
                <a:sym typeface="Cairo"/>
                <a:rtl/>
              </a:endParaRPr>
            </a:p>
          </p:txBody>
        </p:sp>
      </p:grpSp>
      <p:sp>
        <p:nvSpPr>
          <p:cNvPr id="16" name="Freeform 16"/>
          <p:cNvSpPr/>
          <p:nvPr/>
        </p:nvSpPr>
        <p:spPr>
          <a:xfrm>
            <a:off x="1028700" y="1028700"/>
            <a:ext cx="2712359" cy="901859"/>
          </a:xfrm>
          <a:custGeom>
            <a:avLst/>
            <a:gdLst/>
            <a:ahLst/>
            <a:cxnLst/>
            <a:rect l="l" t="t" r="r" b="b"/>
            <a:pathLst>
              <a:path w="2712359" h="901859">
                <a:moveTo>
                  <a:pt x="0" y="0"/>
                </a:moveTo>
                <a:lnTo>
                  <a:pt x="2712359" y="0"/>
                </a:lnTo>
                <a:lnTo>
                  <a:pt x="2712359" y="901859"/>
                </a:lnTo>
                <a:lnTo>
                  <a:pt x="0" y="901859"/>
                </a:lnTo>
                <a:lnTo>
                  <a:pt x="0" y="0"/>
                </a:lnTo>
                <a:close/>
              </a:path>
            </a:pathLst>
          </a:custGeom>
          <a:blipFill>
            <a:blip r:embed="rId4"/>
            <a:stretch>
              <a:fillRect/>
            </a:stretch>
          </a:blipFill>
        </p:spPr>
      </p:sp>
      <p:grpSp>
        <p:nvGrpSpPr>
          <p:cNvPr id="17" name="Group 17"/>
          <p:cNvGrpSpPr/>
          <p:nvPr/>
        </p:nvGrpSpPr>
        <p:grpSpPr>
          <a:xfrm>
            <a:off x="16351370" y="8804335"/>
            <a:ext cx="907930" cy="907930"/>
            <a:chOff x="0" y="0"/>
            <a:chExt cx="1210574" cy="1210574"/>
          </a:xfrm>
        </p:grpSpPr>
        <p:grpSp>
          <p:nvGrpSpPr>
            <p:cNvPr id="18" name="Group 18"/>
            <p:cNvGrpSpPr/>
            <p:nvPr/>
          </p:nvGrpSpPr>
          <p:grpSpPr>
            <a:xfrm>
              <a:off x="0" y="0"/>
              <a:ext cx="1210574" cy="1210574"/>
              <a:chOff x="0" y="0"/>
              <a:chExt cx="6350000" cy="6350000"/>
            </a:xfrm>
          </p:grpSpPr>
          <p:sp>
            <p:nvSpPr>
              <p:cNvPr id="19" name="Freeform 19"/>
              <p:cNvSpPr/>
              <p:nvPr/>
            </p:nvSpPr>
            <p:spPr>
              <a:xfrm flipH="1">
                <a:off x="0" y="0"/>
                <a:ext cx="6350000" cy="6350000"/>
              </a:xfrm>
              <a:custGeom>
                <a:avLst/>
                <a:gdLst/>
                <a:ahLst/>
                <a:cxnLst/>
                <a:rect l="l" t="t" r="r" b="b"/>
                <a:pathLst>
                  <a:path w="6350000" h="6350000">
                    <a:moveTo>
                      <a:pt x="3175000" y="0"/>
                    </a:moveTo>
                    <a:cubicBezTo>
                      <a:pt x="4928504" y="0"/>
                      <a:pt x="6350000" y="1421496"/>
                      <a:pt x="6350000" y="3175000"/>
                    </a:cubicBezTo>
                    <a:cubicBezTo>
                      <a:pt x="6350000" y="4928504"/>
                      <a:pt x="4928504" y="6350000"/>
                      <a:pt x="3175000" y="6350000"/>
                    </a:cubicBezTo>
                    <a:cubicBezTo>
                      <a:pt x="1421496" y="6350000"/>
                      <a:pt x="0" y="4928504"/>
                      <a:pt x="0" y="3175000"/>
                    </a:cubicBezTo>
                    <a:cubicBezTo>
                      <a:pt x="0" y="1421496"/>
                      <a:pt x="1421496" y="0"/>
                      <a:pt x="3175000" y="0"/>
                    </a:cubicBezTo>
                    <a:close/>
                  </a:path>
                </a:pathLst>
              </a:custGeom>
              <a:solidFill>
                <a:srgbClr val="ED1C24"/>
              </a:solidFill>
            </p:spPr>
          </p:sp>
        </p:grpSp>
        <p:sp>
          <p:nvSpPr>
            <p:cNvPr id="20" name="TextBox 20"/>
            <p:cNvSpPr txBox="1"/>
            <p:nvPr/>
          </p:nvSpPr>
          <p:spPr>
            <a:xfrm>
              <a:off x="241518" y="263971"/>
              <a:ext cx="727537" cy="644532"/>
            </a:xfrm>
            <a:prstGeom prst="rect">
              <a:avLst/>
            </a:prstGeom>
          </p:spPr>
          <p:txBody>
            <a:bodyPr lIns="0" tIns="0" rIns="0" bIns="0" rtlCol="0" anchor="t">
              <a:spAutoFit/>
            </a:bodyPr>
            <a:lstStyle/>
            <a:p>
              <a:pPr algn="ctr">
                <a:lnSpc>
                  <a:spcPts val="3300"/>
                </a:lnSpc>
              </a:pPr>
              <a:r>
                <a:rPr lang="en-US" sz="3000" b="1">
                  <a:solidFill>
                    <a:srgbClr val="FAFAFA"/>
                  </a:solidFill>
                  <a:latin typeface="Mirza Bold"/>
                  <a:ea typeface="Mirza Bold"/>
                  <a:cs typeface="Mirza Bold"/>
                  <a:sym typeface="Mirza Bold"/>
                </a:rPr>
                <a:t>11</a:t>
              </a:r>
            </a:p>
          </p:txBody>
        </p:sp>
      </p:gr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EBE7E0"/>
        </a:solidFill>
        <a:effectLst/>
      </p:bgPr>
    </p:bg>
    <p:spTree>
      <p:nvGrpSpPr>
        <p:cNvPr id="1" name=""/>
        <p:cNvGrpSpPr/>
        <p:nvPr/>
      </p:nvGrpSpPr>
      <p:grpSpPr>
        <a:xfrm>
          <a:off x="0" y="0"/>
          <a:ext cx="0" cy="0"/>
          <a:chOff x="0" y="0"/>
          <a:chExt cx="0" cy="0"/>
        </a:xfrm>
      </p:grpSpPr>
      <p:sp>
        <p:nvSpPr>
          <p:cNvPr id="2" name="TextBox 2"/>
          <p:cNvSpPr txBox="1"/>
          <p:nvPr/>
        </p:nvSpPr>
        <p:spPr>
          <a:xfrm>
            <a:off x="8230113" y="1458689"/>
            <a:ext cx="6426616" cy="4243469"/>
          </a:xfrm>
          <a:prstGeom prst="rect">
            <a:avLst/>
          </a:prstGeom>
        </p:spPr>
        <p:txBody>
          <a:bodyPr lIns="0" tIns="0" rIns="0" bIns="0" rtlCol="0" anchor="t">
            <a:spAutoFit/>
          </a:bodyPr>
          <a:lstStyle/>
          <a:p>
            <a:pPr algn="r"/>
            <a:r>
              <a:rPr lang="ar-LB" sz="6700" b="1" dirty="0">
                <a:latin typeface="Mirza Bold" panose="020B0604020202020204" charset="-78"/>
                <a:cs typeface="Mirza Bold" panose="020B0604020202020204" charset="-78"/>
              </a:rPr>
              <a:t>المحور الثاني:</a:t>
            </a:r>
            <a:endParaRPr lang="ar-LB" sz="6700" dirty="0">
              <a:latin typeface="Mirza Bold" panose="020B0604020202020204" charset="-78"/>
              <a:cs typeface="Mirza Bold" panose="020B0604020202020204" charset="-78"/>
            </a:endParaRPr>
          </a:p>
          <a:p>
            <a:pPr algn="r"/>
            <a:r>
              <a:rPr lang="ar-LB" sz="6700" b="1" dirty="0">
                <a:latin typeface="Mirza Bold" panose="020B0604020202020204" charset="-78"/>
                <a:cs typeface="Mirza Bold" panose="020B0604020202020204" charset="-78"/>
              </a:rPr>
              <a:t>التربية الرقمية والمواطنة الرقمية</a:t>
            </a:r>
            <a:endParaRPr lang="ar-LB" sz="6700" dirty="0">
              <a:latin typeface="Mirza Bold" panose="020B0604020202020204" charset="-78"/>
              <a:cs typeface="Mirza Bold" panose="020B0604020202020204" charset="-78"/>
            </a:endParaRPr>
          </a:p>
          <a:p>
            <a:pPr algn="r" rtl="1">
              <a:lnSpc>
                <a:spcPts val="9801"/>
              </a:lnSpc>
            </a:pPr>
            <a:endParaRPr lang="ar-EG" sz="8100" b="1" spc="-1620" dirty="0">
              <a:solidFill>
                <a:srgbClr val="1A1B18"/>
              </a:solidFill>
              <a:latin typeface="Mirza Bold"/>
              <a:ea typeface="Mirza Bold"/>
              <a:cs typeface="Mirza Bold"/>
              <a:sym typeface="Mirza Bold"/>
              <a:rtl/>
            </a:endParaRPr>
          </a:p>
        </p:txBody>
      </p:sp>
      <p:sp>
        <p:nvSpPr>
          <p:cNvPr id="3" name="TextBox 3"/>
          <p:cNvSpPr txBox="1"/>
          <p:nvPr/>
        </p:nvSpPr>
        <p:spPr>
          <a:xfrm>
            <a:off x="7980231" y="6380610"/>
            <a:ext cx="5908096" cy="3719095"/>
          </a:xfrm>
          <a:prstGeom prst="rect">
            <a:avLst/>
          </a:prstGeom>
        </p:spPr>
        <p:txBody>
          <a:bodyPr lIns="0" tIns="0" rIns="0" bIns="0" rtlCol="0" anchor="t">
            <a:spAutoFit/>
          </a:bodyPr>
          <a:lstStyle/>
          <a:p>
            <a:pPr algn="r" rtl="1">
              <a:lnSpc>
                <a:spcPts val="4200"/>
              </a:lnSpc>
            </a:pPr>
            <a:r>
              <a:rPr lang="ar-EG" sz="3000" dirty="0">
                <a:solidFill>
                  <a:srgbClr val="1A1B18"/>
                </a:solidFill>
                <a:latin typeface="Cairo Semi-Bold" panose="020B0604020202020204" charset="-78"/>
                <a:ea typeface="Cairo"/>
                <a:cs typeface="Cairo Semi-Bold" panose="020B0604020202020204" charset="-78"/>
                <a:sym typeface="Cairo"/>
                <a:rtl/>
              </a:rPr>
              <a:t>إدخال مادة "التربية الرقمية" ضمن المناهج الرسمية اعتباراً من المرحلة الابتدائية.</a:t>
            </a:r>
          </a:p>
          <a:p>
            <a:pPr algn="r" rtl="1">
              <a:lnSpc>
                <a:spcPts val="4200"/>
              </a:lnSpc>
            </a:pPr>
            <a:r>
              <a:rPr lang="ar-EG" sz="3000" dirty="0">
                <a:solidFill>
                  <a:srgbClr val="1A1B18"/>
                </a:solidFill>
                <a:latin typeface="Cairo Semi-Bold" panose="020B0604020202020204" charset="-78"/>
                <a:ea typeface="Cairo"/>
                <a:cs typeface="Cairo Semi-Bold" panose="020B0604020202020204" charset="-78"/>
                <a:sym typeface="Cairo"/>
                <a:rtl/>
              </a:rPr>
              <a:t>– اعتماد اختبارات سنوية لقياس مستوى الوعي الرقمي لدى القاصرين.</a:t>
            </a:r>
          </a:p>
          <a:p>
            <a:pPr algn="r" rtl="1">
              <a:lnSpc>
                <a:spcPts val="4200"/>
              </a:lnSpc>
            </a:pPr>
            <a:endParaRPr lang="ar-EG" sz="3000" dirty="0">
              <a:solidFill>
                <a:srgbClr val="1A1B18"/>
              </a:solidFill>
              <a:latin typeface="Cairo"/>
              <a:ea typeface="Cairo"/>
              <a:cs typeface="Cairo"/>
              <a:sym typeface="Cairo"/>
              <a:rtl/>
            </a:endParaRPr>
          </a:p>
        </p:txBody>
      </p:sp>
      <p:sp>
        <p:nvSpPr>
          <p:cNvPr id="4" name="TextBox 4"/>
          <p:cNvSpPr txBox="1"/>
          <p:nvPr/>
        </p:nvSpPr>
        <p:spPr>
          <a:xfrm>
            <a:off x="1289075" y="2011678"/>
            <a:ext cx="5632339" cy="3180486"/>
          </a:xfrm>
          <a:prstGeom prst="rect">
            <a:avLst/>
          </a:prstGeom>
        </p:spPr>
        <p:txBody>
          <a:bodyPr lIns="0" tIns="0" rIns="0" bIns="0" rtlCol="0" anchor="t">
            <a:spAutoFit/>
          </a:bodyPr>
          <a:lstStyle/>
          <a:p>
            <a:pPr algn="r" rtl="1">
              <a:lnSpc>
                <a:spcPts val="4200"/>
              </a:lnSpc>
            </a:pPr>
            <a:r>
              <a:rPr lang="ar-EG" sz="3000" dirty="0">
                <a:solidFill>
                  <a:srgbClr val="1A1B18"/>
                </a:solidFill>
                <a:latin typeface="Cairo Semi-Bold" panose="020B0604020202020204" charset="-78"/>
                <a:ea typeface="Cairo"/>
                <a:cs typeface="Cairo Semi-Bold" panose="020B0604020202020204" charset="-78"/>
                <a:sym typeface="Cairo"/>
                <a:rtl/>
              </a:rPr>
              <a:t>تدريب المعلمين وفق برنامج وطني موحّد وإلزامي للتدريب.</a:t>
            </a:r>
          </a:p>
          <a:p>
            <a:pPr algn="r" rtl="1">
              <a:lnSpc>
                <a:spcPts val="4200"/>
              </a:lnSpc>
            </a:pPr>
            <a:r>
              <a:rPr lang="ar-EG" sz="3000" dirty="0">
                <a:solidFill>
                  <a:srgbClr val="1A1B18"/>
                </a:solidFill>
                <a:latin typeface="Cairo Semi-Bold" panose="020B0604020202020204" charset="-78"/>
                <a:ea typeface="Cairo"/>
                <a:cs typeface="Cairo Semi-Bold" panose="020B0604020202020204" charset="-78"/>
                <a:sym typeface="Cairo"/>
                <a:rtl/>
              </a:rPr>
              <a:t>– اعتماد شهادة محو الأمية الرقمية (</a:t>
            </a:r>
            <a:r>
              <a:rPr lang="en-US" sz="3000" dirty="0">
                <a:solidFill>
                  <a:srgbClr val="1A1B18"/>
                </a:solidFill>
                <a:latin typeface="Cairo Semi-Bold" panose="020B0604020202020204" charset="-78"/>
                <a:ea typeface="Cairo"/>
                <a:cs typeface="Cairo Semi-Bold" panose="020B0604020202020204" charset="-78"/>
                <a:sym typeface="Cairo"/>
              </a:rPr>
              <a:t>Digital Literacy</a:t>
            </a:r>
            <a:r>
              <a:rPr lang="ar-EG" sz="3000" dirty="0">
                <a:solidFill>
                  <a:srgbClr val="1A1B18"/>
                </a:solidFill>
                <a:latin typeface="Cairo Semi-Bold" panose="020B0604020202020204" charset="-78"/>
                <a:ea typeface="Cairo"/>
                <a:cs typeface="Cairo Semi-Bold" panose="020B0604020202020204" charset="-78"/>
                <a:sym typeface="Cairo"/>
                <a:rtl/>
              </a:rPr>
              <a:t>) للمعلمين والطلاب.</a:t>
            </a:r>
          </a:p>
          <a:p>
            <a:pPr algn="r" rtl="1">
              <a:lnSpc>
                <a:spcPts val="4200"/>
              </a:lnSpc>
            </a:pPr>
            <a:endParaRPr lang="ar-EG" sz="3000" dirty="0">
              <a:solidFill>
                <a:srgbClr val="1A1B18"/>
              </a:solidFill>
              <a:latin typeface="Cairo"/>
              <a:ea typeface="Cairo"/>
              <a:cs typeface="Cairo"/>
              <a:sym typeface="Cairo"/>
              <a:rtl/>
            </a:endParaRPr>
          </a:p>
        </p:txBody>
      </p:sp>
      <p:sp>
        <p:nvSpPr>
          <p:cNvPr id="5" name="TextBox 5"/>
          <p:cNvSpPr txBox="1"/>
          <p:nvPr/>
        </p:nvSpPr>
        <p:spPr>
          <a:xfrm>
            <a:off x="6592568" y="1572989"/>
            <a:ext cx="328846" cy="481330"/>
          </a:xfrm>
          <a:prstGeom prst="rect">
            <a:avLst/>
          </a:prstGeom>
        </p:spPr>
        <p:txBody>
          <a:bodyPr lIns="0" tIns="0" rIns="0" bIns="0" rtlCol="0" anchor="t">
            <a:spAutoFit/>
          </a:bodyPr>
          <a:lstStyle/>
          <a:p>
            <a:pPr algn="r" rtl="1">
              <a:lnSpc>
                <a:spcPts val="3919"/>
              </a:lnSpc>
            </a:pPr>
            <a:r>
              <a:rPr lang="en-US" sz="2799" b="1">
                <a:solidFill>
                  <a:srgbClr val="1A1B18"/>
                </a:solidFill>
                <a:latin typeface="Cairo Bold"/>
                <a:ea typeface="Cairo Bold"/>
                <a:cs typeface="Cairo Bold"/>
                <a:sym typeface="Cairo Bold"/>
              </a:rPr>
              <a:t>2</a:t>
            </a:r>
            <a:r>
              <a:rPr lang="ar-EG" sz="2799" b="1">
                <a:solidFill>
                  <a:srgbClr val="1A1B18"/>
                </a:solidFill>
                <a:latin typeface="Cairo Bold"/>
                <a:ea typeface="Cairo Bold"/>
                <a:cs typeface="Cairo Bold"/>
                <a:sym typeface="Cairo Bold"/>
                <a:rtl/>
              </a:rPr>
              <a:t>. </a:t>
            </a:r>
          </a:p>
        </p:txBody>
      </p:sp>
      <p:sp>
        <p:nvSpPr>
          <p:cNvPr id="6" name="TextBox 6"/>
          <p:cNvSpPr txBox="1"/>
          <p:nvPr/>
        </p:nvSpPr>
        <p:spPr>
          <a:xfrm>
            <a:off x="13559481" y="5838818"/>
            <a:ext cx="328846" cy="481330"/>
          </a:xfrm>
          <a:prstGeom prst="rect">
            <a:avLst/>
          </a:prstGeom>
        </p:spPr>
        <p:txBody>
          <a:bodyPr lIns="0" tIns="0" rIns="0" bIns="0" rtlCol="0" anchor="t">
            <a:spAutoFit/>
          </a:bodyPr>
          <a:lstStyle/>
          <a:p>
            <a:pPr algn="r" rtl="1">
              <a:lnSpc>
                <a:spcPts val="3919"/>
              </a:lnSpc>
            </a:pPr>
            <a:r>
              <a:rPr lang="en-US" sz="2799" b="1">
                <a:solidFill>
                  <a:srgbClr val="1A1B18"/>
                </a:solidFill>
                <a:latin typeface="Cairo Bold"/>
                <a:ea typeface="Cairo Bold"/>
                <a:cs typeface="Cairo Bold"/>
                <a:sym typeface="Cairo Bold"/>
              </a:rPr>
              <a:t>1</a:t>
            </a:r>
            <a:r>
              <a:rPr lang="ar-EG" sz="2799" b="1">
                <a:solidFill>
                  <a:srgbClr val="1A1B18"/>
                </a:solidFill>
                <a:latin typeface="Cairo Bold"/>
                <a:ea typeface="Cairo Bold"/>
                <a:cs typeface="Cairo Bold"/>
                <a:sym typeface="Cairo Bold"/>
                <a:rtl/>
              </a:rPr>
              <a:t>. </a:t>
            </a:r>
          </a:p>
        </p:txBody>
      </p:sp>
      <p:sp>
        <p:nvSpPr>
          <p:cNvPr id="7" name="TextBox 7"/>
          <p:cNvSpPr txBox="1"/>
          <p:nvPr/>
        </p:nvSpPr>
        <p:spPr>
          <a:xfrm>
            <a:off x="6592568" y="5838818"/>
            <a:ext cx="328846" cy="481330"/>
          </a:xfrm>
          <a:prstGeom prst="rect">
            <a:avLst/>
          </a:prstGeom>
        </p:spPr>
        <p:txBody>
          <a:bodyPr lIns="0" tIns="0" rIns="0" bIns="0" rtlCol="0" anchor="t">
            <a:spAutoFit/>
          </a:bodyPr>
          <a:lstStyle/>
          <a:p>
            <a:pPr algn="r" rtl="1">
              <a:lnSpc>
                <a:spcPts val="3919"/>
              </a:lnSpc>
            </a:pPr>
            <a:r>
              <a:rPr lang="en-US" sz="2799" b="1">
                <a:solidFill>
                  <a:srgbClr val="1A1B18"/>
                </a:solidFill>
                <a:latin typeface="Cairo Bold"/>
                <a:ea typeface="Cairo Bold"/>
                <a:cs typeface="Cairo Bold"/>
                <a:sym typeface="Cairo Bold"/>
              </a:rPr>
              <a:t>3</a:t>
            </a:r>
            <a:r>
              <a:rPr lang="ar-EG" sz="2799" b="1">
                <a:solidFill>
                  <a:srgbClr val="1A1B18"/>
                </a:solidFill>
                <a:latin typeface="Cairo Bold"/>
                <a:ea typeface="Cairo Bold"/>
                <a:cs typeface="Cairo Bold"/>
                <a:sym typeface="Cairo Bold"/>
                <a:rtl/>
              </a:rPr>
              <a:t>.</a:t>
            </a:r>
          </a:p>
        </p:txBody>
      </p:sp>
      <p:sp>
        <p:nvSpPr>
          <p:cNvPr id="8" name="TextBox 8"/>
          <p:cNvSpPr txBox="1"/>
          <p:nvPr/>
        </p:nvSpPr>
        <p:spPr>
          <a:xfrm>
            <a:off x="1561381" y="6380610"/>
            <a:ext cx="5360033" cy="2114550"/>
          </a:xfrm>
          <a:prstGeom prst="rect">
            <a:avLst/>
          </a:prstGeom>
        </p:spPr>
        <p:txBody>
          <a:bodyPr lIns="0" tIns="0" rIns="0" bIns="0" rtlCol="0" anchor="t">
            <a:spAutoFit/>
          </a:bodyPr>
          <a:lstStyle/>
          <a:p>
            <a:pPr algn="r" rtl="1">
              <a:lnSpc>
                <a:spcPts val="4200"/>
              </a:lnSpc>
            </a:pPr>
            <a:r>
              <a:rPr lang="ar-EG" sz="3000" dirty="0">
                <a:solidFill>
                  <a:srgbClr val="1A1B18"/>
                </a:solidFill>
                <a:latin typeface="Cairo Semi-Bold" panose="020B0604020202020204" charset="-78"/>
                <a:ea typeface="Cairo"/>
                <a:cs typeface="Cairo Semi-Bold" panose="020B0604020202020204" charset="-78"/>
                <a:sym typeface="Cairo"/>
                <a:rtl/>
              </a:rPr>
              <a:t>إنشاء "دليل المواطنة الرقمية" وتوزيعه على جميع المدارس الرسمية والخاصة.</a:t>
            </a:r>
          </a:p>
          <a:p>
            <a:pPr algn="r" rtl="1">
              <a:lnSpc>
                <a:spcPts val="4200"/>
              </a:lnSpc>
            </a:pPr>
            <a:endParaRPr lang="ar-EG" sz="3000" dirty="0">
              <a:solidFill>
                <a:srgbClr val="1A1B18"/>
              </a:solidFill>
              <a:latin typeface="Cairo"/>
              <a:ea typeface="Cairo"/>
              <a:cs typeface="Cairo"/>
              <a:sym typeface="Cairo"/>
              <a:rtl/>
            </a:endParaRPr>
          </a:p>
        </p:txBody>
      </p:sp>
      <p:grpSp>
        <p:nvGrpSpPr>
          <p:cNvPr id="9" name="Group 9"/>
          <p:cNvGrpSpPr/>
          <p:nvPr/>
        </p:nvGrpSpPr>
        <p:grpSpPr>
          <a:xfrm>
            <a:off x="16541870" y="1028700"/>
            <a:ext cx="907930" cy="907930"/>
            <a:chOff x="0" y="0"/>
            <a:chExt cx="1210574" cy="1210574"/>
          </a:xfrm>
        </p:grpSpPr>
        <p:grpSp>
          <p:nvGrpSpPr>
            <p:cNvPr id="10" name="Group 10"/>
            <p:cNvGrpSpPr/>
            <p:nvPr/>
          </p:nvGrpSpPr>
          <p:grpSpPr>
            <a:xfrm>
              <a:off x="0" y="0"/>
              <a:ext cx="1210574" cy="1210574"/>
              <a:chOff x="0" y="0"/>
              <a:chExt cx="6350000" cy="6350000"/>
            </a:xfrm>
          </p:grpSpPr>
          <p:sp>
            <p:nvSpPr>
              <p:cNvPr id="11" name="Freeform 11"/>
              <p:cNvSpPr/>
              <p:nvPr/>
            </p:nvSpPr>
            <p:spPr>
              <a:xfrm flipH="1">
                <a:off x="0" y="0"/>
                <a:ext cx="6350000" cy="6350000"/>
              </a:xfrm>
              <a:custGeom>
                <a:avLst/>
                <a:gdLst/>
                <a:ahLst/>
                <a:cxnLst/>
                <a:rect l="l" t="t" r="r" b="b"/>
                <a:pathLst>
                  <a:path w="6350000" h="6350000">
                    <a:moveTo>
                      <a:pt x="3175000" y="0"/>
                    </a:moveTo>
                    <a:cubicBezTo>
                      <a:pt x="4928504" y="0"/>
                      <a:pt x="6350000" y="1421496"/>
                      <a:pt x="6350000" y="3175000"/>
                    </a:cubicBezTo>
                    <a:cubicBezTo>
                      <a:pt x="6350000" y="4928504"/>
                      <a:pt x="4928504" y="6350000"/>
                      <a:pt x="3175000" y="6350000"/>
                    </a:cubicBezTo>
                    <a:cubicBezTo>
                      <a:pt x="1421496" y="6350000"/>
                      <a:pt x="0" y="4928504"/>
                      <a:pt x="0" y="3175000"/>
                    </a:cubicBezTo>
                    <a:cubicBezTo>
                      <a:pt x="0" y="1421496"/>
                      <a:pt x="1421496" y="0"/>
                      <a:pt x="3175000" y="0"/>
                    </a:cubicBezTo>
                    <a:close/>
                  </a:path>
                </a:pathLst>
              </a:custGeom>
              <a:solidFill>
                <a:srgbClr val="ED1C24"/>
              </a:solidFill>
            </p:spPr>
          </p:sp>
        </p:grpSp>
        <p:sp>
          <p:nvSpPr>
            <p:cNvPr id="12" name="TextBox 12"/>
            <p:cNvSpPr txBox="1"/>
            <p:nvPr/>
          </p:nvSpPr>
          <p:spPr>
            <a:xfrm>
              <a:off x="241518" y="263971"/>
              <a:ext cx="727537" cy="644532"/>
            </a:xfrm>
            <a:prstGeom prst="rect">
              <a:avLst/>
            </a:prstGeom>
          </p:spPr>
          <p:txBody>
            <a:bodyPr lIns="0" tIns="0" rIns="0" bIns="0" rtlCol="0" anchor="t">
              <a:spAutoFit/>
            </a:bodyPr>
            <a:lstStyle/>
            <a:p>
              <a:pPr algn="ctr">
                <a:lnSpc>
                  <a:spcPts val="3300"/>
                </a:lnSpc>
              </a:pPr>
              <a:r>
                <a:rPr lang="en-US" sz="3000" b="1">
                  <a:solidFill>
                    <a:srgbClr val="FAFAFA"/>
                  </a:solidFill>
                  <a:latin typeface="Mirza Bold"/>
                  <a:ea typeface="Mirza Bold"/>
                  <a:cs typeface="Mirza Bold"/>
                  <a:sym typeface="Mirza Bold"/>
                </a:rPr>
                <a:t>12</a:t>
              </a:r>
            </a:p>
          </p:txBody>
        </p:sp>
      </p:grpSp>
      <p:sp>
        <p:nvSpPr>
          <p:cNvPr id="13" name="AutoShape 13"/>
          <p:cNvSpPr/>
          <p:nvPr/>
        </p:nvSpPr>
        <p:spPr>
          <a:xfrm>
            <a:off x="15741125" y="1028700"/>
            <a:ext cx="28575" cy="8229600"/>
          </a:xfrm>
          <a:prstGeom prst="rect">
            <a:avLst/>
          </a:prstGeom>
          <a:solidFill>
            <a:srgbClr val="ED1C24"/>
          </a:solidFill>
        </p:spPr>
      </p:sp>
      <p:sp>
        <p:nvSpPr>
          <p:cNvPr id="14" name="Freeform 14"/>
          <p:cNvSpPr/>
          <p:nvPr/>
        </p:nvSpPr>
        <p:spPr>
          <a:xfrm flipH="1">
            <a:off x="7207164" y="1630139"/>
            <a:ext cx="420642" cy="382784"/>
          </a:xfrm>
          <a:custGeom>
            <a:avLst/>
            <a:gdLst/>
            <a:ahLst/>
            <a:cxnLst/>
            <a:rect l="l" t="t" r="r" b="b"/>
            <a:pathLst>
              <a:path w="420642" h="382784">
                <a:moveTo>
                  <a:pt x="420642" y="0"/>
                </a:moveTo>
                <a:lnTo>
                  <a:pt x="0" y="0"/>
                </a:lnTo>
                <a:lnTo>
                  <a:pt x="0" y="382785"/>
                </a:lnTo>
                <a:lnTo>
                  <a:pt x="420642" y="382785"/>
                </a:lnTo>
                <a:lnTo>
                  <a:pt x="420642" y="0"/>
                </a:lnTo>
                <a:close/>
              </a:path>
            </a:pathLst>
          </a:custGeom>
          <a:blipFill>
            <a:blip r:embed="rId2">
              <a:extLst>
                <a:ext uri="{96DAC541-7B7A-43D3-8B79-37D633B846F1}">
                  <asvg:svgBlip xmlns:asvg="http://schemas.microsoft.com/office/drawing/2016/SVG/main" r:embed="rId3"/>
                </a:ext>
              </a:extLst>
            </a:blip>
            <a:stretch>
              <a:fillRect/>
            </a:stretch>
          </a:blipFill>
        </p:spPr>
      </p:sp>
      <p:sp>
        <p:nvSpPr>
          <p:cNvPr id="15" name="Freeform 15"/>
          <p:cNvSpPr/>
          <p:nvPr/>
        </p:nvSpPr>
        <p:spPr>
          <a:xfrm flipH="1">
            <a:off x="7207164" y="5895968"/>
            <a:ext cx="420642" cy="382784"/>
          </a:xfrm>
          <a:custGeom>
            <a:avLst/>
            <a:gdLst/>
            <a:ahLst/>
            <a:cxnLst/>
            <a:rect l="l" t="t" r="r" b="b"/>
            <a:pathLst>
              <a:path w="420642" h="382784">
                <a:moveTo>
                  <a:pt x="420642" y="0"/>
                </a:moveTo>
                <a:lnTo>
                  <a:pt x="0" y="0"/>
                </a:lnTo>
                <a:lnTo>
                  <a:pt x="0" y="382784"/>
                </a:lnTo>
                <a:lnTo>
                  <a:pt x="420642" y="382784"/>
                </a:lnTo>
                <a:lnTo>
                  <a:pt x="420642" y="0"/>
                </a:lnTo>
                <a:close/>
              </a:path>
            </a:pathLst>
          </a:custGeom>
          <a:blipFill>
            <a:blip r:embed="rId2">
              <a:extLst>
                <a:ext uri="{96DAC541-7B7A-43D3-8B79-37D633B846F1}">
                  <asvg:svgBlip xmlns:asvg="http://schemas.microsoft.com/office/drawing/2016/SVG/main" r:embed="rId3"/>
                </a:ext>
              </a:extLst>
            </a:blip>
            <a:stretch>
              <a:fillRect/>
            </a:stretch>
          </a:blipFill>
        </p:spPr>
      </p:sp>
      <p:sp>
        <p:nvSpPr>
          <p:cNvPr id="16" name="Freeform 16"/>
          <p:cNvSpPr/>
          <p:nvPr/>
        </p:nvSpPr>
        <p:spPr>
          <a:xfrm flipH="1">
            <a:off x="14236087" y="5895968"/>
            <a:ext cx="420642" cy="382784"/>
          </a:xfrm>
          <a:custGeom>
            <a:avLst/>
            <a:gdLst/>
            <a:ahLst/>
            <a:cxnLst/>
            <a:rect l="l" t="t" r="r" b="b"/>
            <a:pathLst>
              <a:path w="420642" h="382784">
                <a:moveTo>
                  <a:pt x="420642" y="0"/>
                </a:moveTo>
                <a:lnTo>
                  <a:pt x="0" y="0"/>
                </a:lnTo>
                <a:lnTo>
                  <a:pt x="0" y="382784"/>
                </a:lnTo>
                <a:lnTo>
                  <a:pt x="420642" y="382784"/>
                </a:lnTo>
                <a:lnTo>
                  <a:pt x="420642" y="0"/>
                </a:lnTo>
                <a:close/>
              </a:path>
            </a:pathLst>
          </a:custGeom>
          <a:blipFill>
            <a:blip r:embed="rId2">
              <a:extLst>
                <a:ext uri="{96DAC541-7B7A-43D3-8B79-37D633B846F1}">
                  <asvg:svgBlip xmlns:asvg="http://schemas.microsoft.com/office/drawing/2016/SVG/main" r:embed="rId3"/>
                </a:ext>
              </a:extLst>
            </a:blip>
            <a:stretch>
              <a:fillRect/>
            </a:stretch>
          </a:blipFill>
        </p:spPr>
      </p:sp>
      <p:sp>
        <p:nvSpPr>
          <p:cNvPr id="17" name="Freeform 17"/>
          <p:cNvSpPr/>
          <p:nvPr/>
        </p:nvSpPr>
        <p:spPr>
          <a:xfrm>
            <a:off x="1028700" y="728280"/>
            <a:ext cx="2712359" cy="901859"/>
          </a:xfrm>
          <a:custGeom>
            <a:avLst/>
            <a:gdLst/>
            <a:ahLst/>
            <a:cxnLst/>
            <a:rect l="l" t="t" r="r" b="b"/>
            <a:pathLst>
              <a:path w="2712359" h="901859">
                <a:moveTo>
                  <a:pt x="0" y="0"/>
                </a:moveTo>
                <a:lnTo>
                  <a:pt x="2712359" y="0"/>
                </a:lnTo>
                <a:lnTo>
                  <a:pt x="2712359" y="901859"/>
                </a:lnTo>
                <a:lnTo>
                  <a:pt x="0" y="901859"/>
                </a:lnTo>
                <a:lnTo>
                  <a:pt x="0" y="0"/>
                </a:lnTo>
                <a:close/>
              </a:path>
            </a:pathLst>
          </a:custGeom>
          <a:blipFill>
            <a:blip r:embed="rId4"/>
            <a:stretch>
              <a:fillRect/>
            </a:stretch>
          </a:blipFill>
        </p:spPr>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EBE7E0"/>
        </a:solidFill>
        <a:effectLst/>
      </p:bgPr>
    </p:bg>
    <p:spTree>
      <p:nvGrpSpPr>
        <p:cNvPr id="1" name=""/>
        <p:cNvGrpSpPr/>
        <p:nvPr/>
      </p:nvGrpSpPr>
      <p:grpSpPr>
        <a:xfrm>
          <a:off x="0" y="0"/>
          <a:ext cx="0" cy="0"/>
          <a:chOff x="0" y="0"/>
          <a:chExt cx="0" cy="0"/>
        </a:xfrm>
      </p:grpSpPr>
      <p:sp>
        <p:nvSpPr>
          <p:cNvPr id="2" name="TextBox 2"/>
          <p:cNvSpPr txBox="1"/>
          <p:nvPr/>
        </p:nvSpPr>
        <p:spPr>
          <a:xfrm>
            <a:off x="1046528" y="1879480"/>
            <a:ext cx="7473986" cy="1077218"/>
          </a:xfrm>
          <a:prstGeom prst="rect">
            <a:avLst/>
          </a:prstGeom>
        </p:spPr>
        <p:txBody>
          <a:bodyPr lIns="0" tIns="0" rIns="0" bIns="0" rtlCol="0" anchor="t">
            <a:spAutoFit/>
          </a:bodyPr>
          <a:lstStyle/>
          <a:p>
            <a:pPr algn="r" rtl="1">
              <a:lnSpc>
                <a:spcPts val="4200"/>
              </a:lnSpc>
            </a:pPr>
            <a:r>
              <a:rPr lang="en-US" sz="3000" dirty="0">
                <a:solidFill>
                  <a:srgbClr val="1A1B18"/>
                </a:solidFill>
                <a:latin typeface="Cairo Semi-Bold" panose="020B0604020202020204" charset="-78"/>
                <a:ea typeface="Cairo"/>
                <a:cs typeface="Cairo Semi-Bold" panose="020B0604020202020204" charset="-78"/>
                <a:sym typeface="Cairo"/>
              </a:rPr>
              <a:t>1</a:t>
            </a:r>
            <a:r>
              <a:rPr lang="ar-EG" sz="3000" dirty="0">
                <a:solidFill>
                  <a:srgbClr val="1A1B18"/>
                </a:solidFill>
                <a:latin typeface="Cairo Semi-Bold" panose="020B0604020202020204" charset="-78"/>
                <a:ea typeface="Cairo"/>
                <a:cs typeface="Cairo Semi-Bold" panose="020B0604020202020204" charset="-78"/>
                <a:sym typeface="Cairo"/>
                <a:rtl/>
              </a:rPr>
              <a:t>. إعداد برنامج وطني للأبوّة الرقمية (</a:t>
            </a:r>
            <a:r>
              <a:rPr lang="en-US" sz="3000" dirty="0" err="1">
                <a:solidFill>
                  <a:srgbClr val="1A1B18"/>
                </a:solidFill>
                <a:latin typeface="Cairo Semi-Bold" panose="020B0604020202020204" charset="-78"/>
                <a:ea typeface="Cairo"/>
                <a:cs typeface="Cairo Semi-Bold" panose="020B0604020202020204" charset="-78"/>
                <a:sym typeface="Cairo"/>
              </a:rPr>
              <a:t>Parentalité</a:t>
            </a:r>
            <a:r>
              <a:rPr lang="en-US" sz="3000" dirty="0">
                <a:solidFill>
                  <a:srgbClr val="1A1B18"/>
                </a:solidFill>
                <a:latin typeface="Cairo Semi-Bold" panose="020B0604020202020204" charset="-78"/>
                <a:ea typeface="Cairo"/>
                <a:cs typeface="Cairo Semi-Bold" panose="020B0604020202020204" charset="-78"/>
                <a:sym typeface="Cairo"/>
              </a:rPr>
              <a:t> Numérique</a:t>
            </a:r>
            <a:r>
              <a:rPr lang="ar-EG" sz="3000" dirty="0">
                <a:solidFill>
                  <a:srgbClr val="1A1B18"/>
                </a:solidFill>
                <a:latin typeface="Cairo Semi-Bold" panose="020B0604020202020204" charset="-78"/>
                <a:ea typeface="Cairo"/>
                <a:cs typeface="Cairo Semi-Bold" panose="020B0604020202020204" charset="-78"/>
                <a:sym typeface="Cairo"/>
                <a:rtl/>
              </a:rPr>
              <a:t>).</a:t>
            </a:r>
          </a:p>
        </p:txBody>
      </p:sp>
      <p:sp>
        <p:nvSpPr>
          <p:cNvPr id="3" name="TextBox 3"/>
          <p:cNvSpPr txBox="1"/>
          <p:nvPr/>
        </p:nvSpPr>
        <p:spPr>
          <a:xfrm>
            <a:off x="1028700" y="4346466"/>
            <a:ext cx="7473986" cy="538609"/>
          </a:xfrm>
          <a:prstGeom prst="rect">
            <a:avLst/>
          </a:prstGeom>
        </p:spPr>
        <p:txBody>
          <a:bodyPr lIns="0" tIns="0" rIns="0" bIns="0" rtlCol="0" anchor="t">
            <a:spAutoFit/>
          </a:bodyPr>
          <a:lstStyle/>
          <a:p>
            <a:pPr algn="r" rtl="1">
              <a:lnSpc>
                <a:spcPts val="4200"/>
              </a:lnSpc>
            </a:pPr>
            <a:r>
              <a:rPr lang="en-US" sz="3000" dirty="0">
                <a:solidFill>
                  <a:srgbClr val="1A1B18"/>
                </a:solidFill>
                <a:latin typeface="Cairo Semi-Bold" panose="020B0604020202020204" charset="-78"/>
                <a:ea typeface="Cairo"/>
                <a:cs typeface="Cairo Semi-Bold" panose="020B0604020202020204" charset="-78"/>
                <a:sym typeface="Cairo"/>
              </a:rPr>
              <a:t>3</a:t>
            </a:r>
            <a:r>
              <a:rPr lang="ar-EG" sz="3000" dirty="0">
                <a:solidFill>
                  <a:srgbClr val="1A1B18"/>
                </a:solidFill>
                <a:latin typeface="Cairo Semi-Bold" panose="020B0604020202020204" charset="-78"/>
                <a:ea typeface="Cairo"/>
                <a:cs typeface="Cairo Semi-Bold" panose="020B0604020202020204" charset="-78"/>
                <a:sym typeface="Cairo"/>
                <a:rtl/>
              </a:rPr>
              <a:t>. إطلاق حملات إعلامية وطنية.</a:t>
            </a:r>
          </a:p>
        </p:txBody>
      </p:sp>
      <p:sp>
        <p:nvSpPr>
          <p:cNvPr id="4" name="TextBox 4"/>
          <p:cNvSpPr txBox="1"/>
          <p:nvPr/>
        </p:nvSpPr>
        <p:spPr>
          <a:xfrm>
            <a:off x="1046528" y="3393960"/>
            <a:ext cx="7473986" cy="538609"/>
          </a:xfrm>
          <a:prstGeom prst="rect">
            <a:avLst/>
          </a:prstGeom>
        </p:spPr>
        <p:txBody>
          <a:bodyPr lIns="0" tIns="0" rIns="0" bIns="0" rtlCol="0" anchor="t">
            <a:spAutoFit/>
          </a:bodyPr>
          <a:lstStyle/>
          <a:p>
            <a:pPr algn="r" rtl="1">
              <a:lnSpc>
                <a:spcPts val="4200"/>
              </a:lnSpc>
            </a:pPr>
            <a:r>
              <a:rPr lang="en-US" sz="3000" dirty="0">
                <a:solidFill>
                  <a:srgbClr val="1A1B18"/>
                </a:solidFill>
                <a:latin typeface="Cairo Semi-Bold" panose="020B0604020202020204" charset="-78"/>
                <a:ea typeface="Cairo"/>
                <a:cs typeface="Cairo Semi-Bold" panose="020B0604020202020204" charset="-78"/>
                <a:sym typeface="Cairo"/>
              </a:rPr>
              <a:t>2</a:t>
            </a:r>
            <a:r>
              <a:rPr lang="ar-EG" sz="3000" dirty="0">
                <a:solidFill>
                  <a:srgbClr val="1A1B18"/>
                </a:solidFill>
                <a:latin typeface="Cairo Semi-Bold" panose="020B0604020202020204" charset="-78"/>
                <a:ea typeface="Cairo"/>
                <a:cs typeface="Cairo Semi-Bold" panose="020B0604020202020204" charset="-78"/>
                <a:sym typeface="Cairo"/>
                <a:rtl/>
              </a:rPr>
              <a:t>. إصدار دليل وطني موحّد للأهل.</a:t>
            </a:r>
          </a:p>
        </p:txBody>
      </p:sp>
      <p:sp>
        <p:nvSpPr>
          <p:cNvPr id="5" name="TextBox 5"/>
          <p:cNvSpPr txBox="1"/>
          <p:nvPr/>
        </p:nvSpPr>
        <p:spPr>
          <a:xfrm>
            <a:off x="1224809" y="5327541"/>
            <a:ext cx="7277877" cy="1615827"/>
          </a:xfrm>
          <a:prstGeom prst="rect">
            <a:avLst/>
          </a:prstGeom>
        </p:spPr>
        <p:txBody>
          <a:bodyPr lIns="0" tIns="0" rIns="0" bIns="0" rtlCol="0" anchor="t">
            <a:spAutoFit/>
          </a:bodyPr>
          <a:lstStyle/>
          <a:p>
            <a:pPr algn="r" rtl="1">
              <a:lnSpc>
                <a:spcPts val="4200"/>
              </a:lnSpc>
            </a:pPr>
            <a:r>
              <a:rPr lang="en-US" sz="3000" dirty="0">
                <a:solidFill>
                  <a:srgbClr val="1A1B18"/>
                </a:solidFill>
                <a:latin typeface="Cairo Semi-Bold" panose="020B0604020202020204" charset="-78"/>
                <a:ea typeface="Cairo"/>
                <a:cs typeface="Cairo Semi-Bold" panose="020B0604020202020204" charset="-78"/>
                <a:sym typeface="Cairo"/>
              </a:rPr>
              <a:t>4</a:t>
            </a:r>
            <a:r>
              <a:rPr lang="ar-EG" sz="3000" dirty="0">
                <a:solidFill>
                  <a:srgbClr val="1A1B18"/>
                </a:solidFill>
                <a:latin typeface="Cairo Semi-Bold" panose="020B0604020202020204" charset="-78"/>
                <a:ea typeface="Cairo"/>
                <a:cs typeface="Cairo Semi-Bold" panose="020B0604020202020204" charset="-78"/>
                <a:sym typeface="Cairo"/>
                <a:rtl/>
              </a:rPr>
              <a:t>. تدريب الأهل على إدارة وقت الشاشة، واستخدام أدوات الرقابة الأبوية، وفهم المخاطر الرقمية.</a:t>
            </a:r>
          </a:p>
        </p:txBody>
      </p:sp>
      <p:sp>
        <p:nvSpPr>
          <p:cNvPr id="6" name="TextBox 6"/>
          <p:cNvSpPr txBox="1"/>
          <p:nvPr/>
        </p:nvSpPr>
        <p:spPr>
          <a:xfrm>
            <a:off x="1028700" y="7384306"/>
            <a:ext cx="7473986" cy="1581150"/>
          </a:xfrm>
          <a:prstGeom prst="rect">
            <a:avLst/>
          </a:prstGeom>
        </p:spPr>
        <p:txBody>
          <a:bodyPr lIns="0" tIns="0" rIns="0" bIns="0" rtlCol="0" anchor="t">
            <a:spAutoFit/>
          </a:bodyPr>
          <a:lstStyle/>
          <a:p>
            <a:pPr algn="r" rtl="1">
              <a:lnSpc>
                <a:spcPts val="4200"/>
              </a:lnSpc>
            </a:pPr>
            <a:r>
              <a:rPr lang="en-US" sz="3000" dirty="0">
                <a:solidFill>
                  <a:srgbClr val="1A1B18"/>
                </a:solidFill>
                <a:latin typeface="Cairo Semi-Bold" panose="020B0604020202020204" charset="-78"/>
                <a:ea typeface="Cairo"/>
                <a:cs typeface="Cairo Semi-Bold" panose="020B0604020202020204" charset="-78"/>
                <a:sym typeface="Cairo"/>
              </a:rPr>
              <a:t>5</a:t>
            </a:r>
            <a:r>
              <a:rPr lang="ar-EG" sz="3000" dirty="0">
                <a:solidFill>
                  <a:srgbClr val="1A1B18"/>
                </a:solidFill>
                <a:latin typeface="Cairo Semi-Bold" panose="020B0604020202020204" charset="-78"/>
                <a:ea typeface="Cairo"/>
                <a:cs typeface="Cairo Semi-Bold" panose="020B0604020202020204" charset="-78"/>
                <a:sym typeface="Cairo"/>
                <a:rtl/>
              </a:rPr>
              <a:t>. شراكة مع المدارس لتنظيم جلسات توعية إلزامية للأهل مرّتين سنوياً.</a:t>
            </a:r>
          </a:p>
          <a:p>
            <a:pPr algn="r" rtl="1">
              <a:lnSpc>
                <a:spcPts val="4200"/>
              </a:lnSpc>
            </a:pPr>
            <a:endParaRPr lang="ar-EG" sz="3000" dirty="0">
              <a:solidFill>
                <a:srgbClr val="1A1B18"/>
              </a:solidFill>
              <a:latin typeface="Cairo"/>
              <a:ea typeface="Cairo"/>
              <a:cs typeface="Cairo"/>
              <a:sym typeface="Cairo"/>
              <a:rtl/>
            </a:endParaRPr>
          </a:p>
        </p:txBody>
      </p:sp>
      <p:sp>
        <p:nvSpPr>
          <p:cNvPr id="7" name="TextBox 7"/>
          <p:cNvSpPr txBox="1"/>
          <p:nvPr/>
        </p:nvSpPr>
        <p:spPr>
          <a:xfrm>
            <a:off x="9757655" y="3932569"/>
            <a:ext cx="6011131" cy="3693319"/>
          </a:xfrm>
          <a:prstGeom prst="rect">
            <a:avLst/>
          </a:prstGeom>
        </p:spPr>
        <p:txBody>
          <a:bodyPr wrap="square" lIns="0" tIns="0" rIns="0" bIns="0" rtlCol="0" anchor="t">
            <a:spAutoFit/>
          </a:bodyPr>
          <a:lstStyle/>
          <a:p>
            <a:pPr algn="r" rtl="1">
              <a:lnSpc>
                <a:spcPts val="9580"/>
              </a:lnSpc>
            </a:pPr>
            <a:r>
              <a:rPr lang="ar-EG" sz="6700" b="1" dirty="0">
                <a:solidFill>
                  <a:srgbClr val="1A1B18"/>
                </a:solidFill>
                <a:latin typeface="Mirza Bold"/>
                <a:ea typeface="Mirza Bold"/>
                <a:cs typeface="Mirza Bold"/>
                <a:sym typeface="Mirza Bold"/>
                <a:rtl/>
              </a:rPr>
              <a:t>المحور الثالث:</a:t>
            </a:r>
          </a:p>
          <a:p>
            <a:pPr algn="r" rtl="1">
              <a:lnSpc>
                <a:spcPts val="9580"/>
              </a:lnSpc>
            </a:pPr>
            <a:r>
              <a:rPr lang="ar-EG" sz="6700" b="1" dirty="0">
                <a:solidFill>
                  <a:srgbClr val="1A1B18"/>
                </a:solidFill>
                <a:latin typeface="Mirza Bold"/>
                <a:ea typeface="Mirza Bold"/>
                <a:cs typeface="Mirza Bold"/>
                <a:sym typeface="Mirza Bold"/>
                <a:rtl/>
              </a:rPr>
              <a:t> تمكين الأسرة والأهل</a:t>
            </a:r>
          </a:p>
          <a:p>
            <a:pPr algn="r" rtl="1">
              <a:lnSpc>
                <a:spcPts val="9580"/>
              </a:lnSpc>
            </a:pPr>
            <a:endParaRPr lang="ar-EG" sz="8709" b="1" dirty="0">
              <a:solidFill>
                <a:srgbClr val="1A1B18"/>
              </a:solidFill>
              <a:latin typeface="Mirza Bold"/>
              <a:ea typeface="Mirza Bold"/>
              <a:cs typeface="Mirza Bold"/>
              <a:sym typeface="Mirza Bold"/>
              <a:rtl/>
            </a:endParaRPr>
          </a:p>
        </p:txBody>
      </p:sp>
      <p:sp>
        <p:nvSpPr>
          <p:cNvPr id="8" name="AutoShape 8"/>
          <p:cNvSpPr/>
          <p:nvPr/>
        </p:nvSpPr>
        <p:spPr>
          <a:xfrm rot="-5400000">
            <a:off x="4631746" y="5127964"/>
            <a:ext cx="9055579" cy="31072"/>
          </a:xfrm>
          <a:prstGeom prst="rect">
            <a:avLst/>
          </a:prstGeom>
          <a:solidFill>
            <a:srgbClr val="ED1C24"/>
          </a:solidFill>
        </p:spPr>
      </p:sp>
      <p:grpSp>
        <p:nvGrpSpPr>
          <p:cNvPr id="9" name="Group 9"/>
          <p:cNvGrpSpPr/>
          <p:nvPr/>
        </p:nvGrpSpPr>
        <p:grpSpPr>
          <a:xfrm>
            <a:off x="16351370" y="1028700"/>
            <a:ext cx="907930" cy="907930"/>
            <a:chOff x="0" y="0"/>
            <a:chExt cx="1210574" cy="1210574"/>
          </a:xfrm>
        </p:grpSpPr>
        <p:grpSp>
          <p:nvGrpSpPr>
            <p:cNvPr id="10" name="Group 10"/>
            <p:cNvGrpSpPr/>
            <p:nvPr/>
          </p:nvGrpSpPr>
          <p:grpSpPr>
            <a:xfrm>
              <a:off x="0" y="0"/>
              <a:ext cx="1210574" cy="1210574"/>
              <a:chOff x="0" y="0"/>
              <a:chExt cx="6350000" cy="6350000"/>
            </a:xfrm>
          </p:grpSpPr>
          <p:sp>
            <p:nvSpPr>
              <p:cNvPr id="11" name="Freeform 11"/>
              <p:cNvSpPr/>
              <p:nvPr/>
            </p:nvSpPr>
            <p:spPr>
              <a:xfrm flipH="1">
                <a:off x="0" y="0"/>
                <a:ext cx="6350000" cy="6350000"/>
              </a:xfrm>
              <a:custGeom>
                <a:avLst/>
                <a:gdLst/>
                <a:ahLst/>
                <a:cxnLst/>
                <a:rect l="l" t="t" r="r" b="b"/>
                <a:pathLst>
                  <a:path w="6350000" h="6350000">
                    <a:moveTo>
                      <a:pt x="3175000" y="0"/>
                    </a:moveTo>
                    <a:cubicBezTo>
                      <a:pt x="4928504" y="0"/>
                      <a:pt x="6350000" y="1421496"/>
                      <a:pt x="6350000" y="3175000"/>
                    </a:cubicBezTo>
                    <a:cubicBezTo>
                      <a:pt x="6350000" y="4928504"/>
                      <a:pt x="4928504" y="6350000"/>
                      <a:pt x="3175000" y="6350000"/>
                    </a:cubicBezTo>
                    <a:cubicBezTo>
                      <a:pt x="1421496" y="6350000"/>
                      <a:pt x="0" y="4928504"/>
                      <a:pt x="0" y="3175000"/>
                    </a:cubicBezTo>
                    <a:cubicBezTo>
                      <a:pt x="0" y="1421496"/>
                      <a:pt x="1421496" y="0"/>
                      <a:pt x="3175000" y="0"/>
                    </a:cubicBezTo>
                    <a:close/>
                  </a:path>
                </a:pathLst>
              </a:custGeom>
              <a:solidFill>
                <a:srgbClr val="ED1C24"/>
              </a:solidFill>
            </p:spPr>
          </p:sp>
        </p:grpSp>
        <p:sp>
          <p:nvSpPr>
            <p:cNvPr id="12" name="TextBox 12"/>
            <p:cNvSpPr txBox="1"/>
            <p:nvPr/>
          </p:nvSpPr>
          <p:spPr>
            <a:xfrm>
              <a:off x="241518" y="263971"/>
              <a:ext cx="727537" cy="644532"/>
            </a:xfrm>
            <a:prstGeom prst="rect">
              <a:avLst/>
            </a:prstGeom>
          </p:spPr>
          <p:txBody>
            <a:bodyPr lIns="0" tIns="0" rIns="0" bIns="0" rtlCol="0" anchor="t">
              <a:spAutoFit/>
            </a:bodyPr>
            <a:lstStyle/>
            <a:p>
              <a:pPr algn="ctr">
                <a:lnSpc>
                  <a:spcPts val="3300"/>
                </a:lnSpc>
              </a:pPr>
              <a:r>
                <a:rPr lang="en-US" sz="3000" b="1">
                  <a:solidFill>
                    <a:srgbClr val="FAFAFA"/>
                  </a:solidFill>
                  <a:latin typeface="Mirza Bold"/>
                  <a:ea typeface="Mirza Bold"/>
                  <a:cs typeface="Mirza Bold"/>
                  <a:sym typeface="Mirza Bold"/>
                </a:rPr>
                <a:t>13</a:t>
              </a:r>
            </a:p>
          </p:txBody>
        </p:sp>
      </p:grpSp>
      <p:sp>
        <p:nvSpPr>
          <p:cNvPr id="13" name="Freeform 13"/>
          <p:cNvSpPr/>
          <p:nvPr/>
        </p:nvSpPr>
        <p:spPr>
          <a:xfrm>
            <a:off x="1028700" y="728280"/>
            <a:ext cx="2712359" cy="901859"/>
          </a:xfrm>
          <a:custGeom>
            <a:avLst/>
            <a:gdLst/>
            <a:ahLst/>
            <a:cxnLst/>
            <a:rect l="l" t="t" r="r" b="b"/>
            <a:pathLst>
              <a:path w="2712359" h="901859">
                <a:moveTo>
                  <a:pt x="0" y="0"/>
                </a:moveTo>
                <a:lnTo>
                  <a:pt x="2712359" y="0"/>
                </a:lnTo>
                <a:lnTo>
                  <a:pt x="2712359" y="901859"/>
                </a:lnTo>
                <a:lnTo>
                  <a:pt x="0" y="901859"/>
                </a:lnTo>
                <a:lnTo>
                  <a:pt x="0" y="0"/>
                </a:lnTo>
                <a:close/>
              </a:path>
            </a:pathLst>
          </a:custGeom>
          <a:blipFill>
            <a:blip r:embed="rId2"/>
            <a:stretch>
              <a:fillRect/>
            </a:stretch>
          </a:blipFill>
        </p:spPr>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EBE7E0"/>
        </a:solidFill>
        <a:effectLst/>
      </p:bgPr>
    </p:bg>
    <p:spTree>
      <p:nvGrpSpPr>
        <p:cNvPr id="1" name=""/>
        <p:cNvGrpSpPr/>
        <p:nvPr/>
      </p:nvGrpSpPr>
      <p:grpSpPr>
        <a:xfrm>
          <a:off x="0" y="0"/>
          <a:ext cx="0" cy="0"/>
          <a:chOff x="0" y="0"/>
          <a:chExt cx="0" cy="0"/>
        </a:xfrm>
      </p:grpSpPr>
      <p:grpSp>
        <p:nvGrpSpPr>
          <p:cNvPr id="2" name="Group 2"/>
          <p:cNvGrpSpPr/>
          <p:nvPr/>
        </p:nvGrpSpPr>
        <p:grpSpPr>
          <a:xfrm>
            <a:off x="838200" y="8804335"/>
            <a:ext cx="907930" cy="907930"/>
            <a:chOff x="0" y="0"/>
            <a:chExt cx="1210574" cy="1210574"/>
          </a:xfrm>
        </p:grpSpPr>
        <p:grpSp>
          <p:nvGrpSpPr>
            <p:cNvPr id="3" name="Group 3"/>
            <p:cNvGrpSpPr/>
            <p:nvPr/>
          </p:nvGrpSpPr>
          <p:grpSpPr>
            <a:xfrm>
              <a:off x="0" y="0"/>
              <a:ext cx="1210574" cy="1210574"/>
              <a:chOff x="0" y="0"/>
              <a:chExt cx="6350000" cy="6350000"/>
            </a:xfrm>
          </p:grpSpPr>
          <p:sp>
            <p:nvSpPr>
              <p:cNvPr id="4" name="Freeform 4"/>
              <p:cNvSpPr/>
              <p:nvPr/>
            </p:nvSpPr>
            <p:spPr>
              <a:xfrm flipH="1">
                <a:off x="0" y="0"/>
                <a:ext cx="6350000" cy="6350000"/>
              </a:xfrm>
              <a:custGeom>
                <a:avLst/>
                <a:gdLst/>
                <a:ahLst/>
                <a:cxnLst/>
                <a:rect l="l" t="t" r="r" b="b"/>
                <a:pathLst>
                  <a:path w="6350000" h="6350000">
                    <a:moveTo>
                      <a:pt x="3175000" y="0"/>
                    </a:moveTo>
                    <a:cubicBezTo>
                      <a:pt x="4928504" y="0"/>
                      <a:pt x="6350000" y="1421496"/>
                      <a:pt x="6350000" y="3175000"/>
                    </a:cubicBezTo>
                    <a:cubicBezTo>
                      <a:pt x="6350000" y="4928504"/>
                      <a:pt x="4928504" y="6350000"/>
                      <a:pt x="3175000" y="6350000"/>
                    </a:cubicBezTo>
                    <a:cubicBezTo>
                      <a:pt x="1421496" y="6350000"/>
                      <a:pt x="0" y="4928504"/>
                      <a:pt x="0" y="3175000"/>
                    </a:cubicBezTo>
                    <a:cubicBezTo>
                      <a:pt x="0" y="1421496"/>
                      <a:pt x="1421496" y="0"/>
                      <a:pt x="3175000" y="0"/>
                    </a:cubicBezTo>
                    <a:close/>
                  </a:path>
                </a:pathLst>
              </a:custGeom>
              <a:solidFill>
                <a:srgbClr val="ED1C24"/>
              </a:solidFill>
            </p:spPr>
          </p:sp>
        </p:grpSp>
        <p:sp>
          <p:nvSpPr>
            <p:cNvPr id="5" name="TextBox 5"/>
            <p:cNvSpPr txBox="1"/>
            <p:nvPr/>
          </p:nvSpPr>
          <p:spPr>
            <a:xfrm>
              <a:off x="152509" y="263971"/>
              <a:ext cx="905555" cy="644532"/>
            </a:xfrm>
            <a:prstGeom prst="rect">
              <a:avLst/>
            </a:prstGeom>
          </p:spPr>
          <p:txBody>
            <a:bodyPr lIns="0" tIns="0" rIns="0" bIns="0" rtlCol="0" anchor="t">
              <a:spAutoFit/>
            </a:bodyPr>
            <a:lstStyle/>
            <a:p>
              <a:pPr algn="ctr">
                <a:lnSpc>
                  <a:spcPts val="3300"/>
                </a:lnSpc>
              </a:pPr>
              <a:r>
                <a:rPr lang="en-US" sz="3000" b="1">
                  <a:solidFill>
                    <a:srgbClr val="FAFAFA"/>
                  </a:solidFill>
                  <a:latin typeface="Mirza Bold"/>
                  <a:ea typeface="Mirza Bold"/>
                  <a:cs typeface="Mirza Bold"/>
                  <a:sym typeface="Mirza Bold"/>
                </a:rPr>
                <a:t>14</a:t>
              </a:r>
            </a:p>
          </p:txBody>
        </p:sp>
      </p:grpSp>
      <p:grpSp>
        <p:nvGrpSpPr>
          <p:cNvPr id="6" name="Group 6"/>
          <p:cNvGrpSpPr/>
          <p:nvPr/>
        </p:nvGrpSpPr>
        <p:grpSpPr>
          <a:xfrm>
            <a:off x="6270454" y="2171700"/>
            <a:ext cx="10988846" cy="6468206"/>
            <a:chOff x="0" y="1359874"/>
            <a:chExt cx="14651795" cy="8624275"/>
          </a:xfrm>
        </p:grpSpPr>
        <p:sp>
          <p:nvSpPr>
            <p:cNvPr id="7" name="TextBox 7"/>
            <p:cNvSpPr txBox="1"/>
            <p:nvPr/>
          </p:nvSpPr>
          <p:spPr>
            <a:xfrm>
              <a:off x="2359985" y="1359874"/>
              <a:ext cx="12291810" cy="5239469"/>
            </a:xfrm>
            <a:prstGeom prst="rect">
              <a:avLst/>
            </a:prstGeom>
          </p:spPr>
          <p:txBody>
            <a:bodyPr lIns="0" tIns="0" rIns="0" bIns="0" rtlCol="0" anchor="t">
              <a:spAutoFit/>
            </a:bodyPr>
            <a:lstStyle/>
            <a:p>
              <a:pPr algn="r" rtl="1">
                <a:lnSpc>
                  <a:spcPts val="10756"/>
                </a:lnSpc>
              </a:pPr>
              <a:r>
                <a:rPr lang="ar-EG" sz="6700" b="1" dirty="0">
                  <a:solidFill>
                    <a:srgbClr val="1A1B18"/>
                  </a:solidFill>
                  <a:latin typeface="Mirza Bold"/>
                  <a:ea typeface="Mirza Bold"/>
                  <a:cs typeface="Mirza Bold"/>
                  <a:sym typeface="Mirza Bold"/>
                  <a:rtl/>
                </a:rPr>
                <a:t>المحور الرابع:</a:t>
              </a:r>
            </a:p>
            <a:p>
              <a:pPr algn="r" rtl="1">
                <a:lnSpc>
                  <a:spcPts val="10020"/>
                </a:lnSpc>
              </a:pPr>
              <a:r>
                <a:rPr lang="ar-EG" sz="6700" b="1" dirty="0">
                  <a:solidFill>
                    <a:srgbClr val="1A1B18"/>
                  </a:solidFill>
                  <a:latin typeface="Mirza Bold"/>
                  <a:ea typeface="Mirza Bold"/>
                  <a:cs typeface="Mirza Bold"/>
                  <a:sym typeface="Mirza Bold"/>
                  <a:rtl/>
                </a:rPr>
                <a:t>بيئة مدرسية رقمية آمنة</a:t>
              </a:r>
            </a:p>
            <a:p>
              <a:pPr algn="r" rtl="1">
                <a:lnSpc>
                  <a:spcPts val="10756"/>
                </a:lnSpc>
              </a:pPr>
              <a:endParaRPr lang="ar-EG" sz="8713" b="1" dirty="0">
                <a:solidFill>
                  <a:srgbClr val="1A1B18"/>
                </a:solidFill>
                <a:latin typeface="Mirza Bold"/>
                <a:ea typeface="Mirza Bold"/>
                <a:cs typeface="Mirza Bold"/>
                <a:sym typeface="Mirza Bold"/>
                <a:rtl/>
              </a:endParaRPr>
            </a:p>
          </p:txBody>
        </p:sp>
        <p:sp>
          <p:nvSpPr>
            <p:cNvPr id="8" name="TextBox 8"/>
            <p:cNvSpPr txBox="1"/>
            <p:nvPr/>
          </p:nvSpPr>
          <p:spPr>
            <a:xfrm>
              <a:off x="0" y="6043974"/>
              <a:ext cx="14651795" cy="3940175"/>
            </a:xfrm>
            <a:prstGeom prst="rect">
              <a:avLst/>
            </a:prstGeom>
          </p:spPr>
          <p:txBody>
            <a:bodyPr lIns="0" tIns="0" rIns="0" bIns="0" rtlCol="0" anchor="t">
              <a:spAutoFit/>
            </a:bodyPr>
            <a:lstStyle/>
            <a:p>
              <a:pPr algn="r" rtl="1">
                <a:lnSpc>
                  <a:spcPts val="3900"/>
                </a:lnSpc>
              </a:pPr>
              <a:r>
                <a:rPr lang="en-US" sz="3000" b="1" dirty="0">
                  <a:solidFill>
                    <a:srgbClr val="1A1B18"/>
                  </a:solidFill>
                  <a:latin typeface="Cairo Semi-Bold"/>
                  <a:ea typeface="Cairo Semi-Bold"/>
                  <a:cs typeface="Cairo Semi-Bold"/>
                  <a:sym typeface="Cairo Semi-Bold"/>
                </a:rPr>
                <a:t>1</a:t>
              </a:r>
              <a:r>
                <a:rPr lang="ar-EG" sz="3000" b="1" dirty="0">
                  <a:solidFill>
                    <a:srgbClr val="1A1B18"/>
                  </a:solidFill>
                  <a:latin typeface="Cairo Semi-Bold"/>
                  <a:ea typeface="Cairo Semi-Bold"/>
                  <a:cs typeface="Cairo Semi-Bold"/>
                  <a:sym typeface="Cairo Semi-Bold"/>
                  <a:rtl/>
                </a:rPr>
                <a:t>. وضع سياسة وطنية لاستخدام الهواتف الذكية في المدارس.</a:t>
              </a:r>
            </a:p>
            <a:p>
              <a:pPr algn="r" rtl="1">
                <a:lnSpc>
                  <a:spcPts val="3900"/>
                </a:lnSpc>
              </a:pPr>
              <a:endParaRPr lang="ar-EG" sz="3000" b="1" dirty="0">
                <a:solidFill>
                  <a:srgbClr val="1A1B18"/>
                </a:solidFill>
                <a:latin typeface="Cairo Semi-Bold"/>
                <a:ea typeface="Cairo Semi-Bold"/>
                <a:cs typeface="Cairo Semi-Bold"/>
                <a:sym typeface="Cairo Semi-Bold"/>
                <a:rtl/>
              </a:endParaRPr>
            </a:p>
            <a:p>
              <a:pPr algn="r" rtl="1">
                <a:lnSpc>
                  <a:spcPts val="3900"/>
                </a:lnSpc>
              </a:pPr>
              <a:r>
                <a:rPr lang="en-US" sz="3000" b="1" dirty="0">
                  <a:solidFill>
                    <a:srgbClr val="1A1B18"/>
                  </a:solidFill>
                  <a:latin typeface="Cairo Semi-Bold"/>
                  <a:ea typeface="Cairo Semi-Bold"/>
                  <a:cs typeface="Cairo Semi-Bold"/>
                  <a:sym typeface="Cairo Semi-Bold"/>
                </a:rPr>
                <a:t>2</a:t>
              </a:r>
              <a:r>
                <a:rPr lang="ar-EG" sz="3000" b="1" dirty="0">
                  <a:solidFill>
                    <a:srgbClr val="1A1B18"/>
                  </a:solidFill>
                  <a:latin typeface="Cairo Semi-Bold"/>
                  <a:ea typeface="Cairo Semi-Bold"/>
                  <a:cs typeface="Cairo Semi-Bold"/>
                  <a:sym typeface="Cairo Semi-Bold"/>
                  <a:rtl/>
                </a:rPr>
                <a:t>. ضمان شبكات إنترنت مدرسية آمنة.</a:t>
              </a:r>
            </a:p>
            <a:p>
              <a:pPr algn="r" rtl="1">
                <a:lnSpc>
                  <a:spcPts val="3900"/>
                </a:lnSpc>
              </a:pPr>
              <a:endParaRPr lang="ar-EG" sz="3000" b="1" dirty="0">
                <a:solidFill>
                  <a:srgbClr val="1A1B18"/>
                </a:solidFill>
                <a:latin typeface="Cairo Semi-Bold"/>
                <a:ea typeface="Cairo Semi-Bold"/>
                <a:cs typeface="Cairo Semi-Bold"/>
                <a:sym typeface="Cairo Semi-Bold"/>
                <a:rtl/>
              </a:endParaRPr>
            </a:p>
            <a:p>
              <a:pPr algn="r" rtl="1">
                <a:lnSpc>
                  <a:spcPts val="3900"/>
                </a:lnSpc>
              </a:pPr>
              <a:r>
                <a:rPr lang="en-US" sz="3000" b="1" dirty="0">
                  <a:solidFill>
                    <a:srgbClr val="1A1B18"/>
                  </a:solidFill>
                  <a:latin typeface="Cairo Semi-Bold"/>
                  <a:ea typeface="Cairo Semi-Bold"/>
                  <a:cs typeface="Cairo Semi-Bold"/>
                  <a:sym typeface="Cairo Semi-Bold"/>
                </a:rPr>
                <a:t>3</a:t>
              </a:r>
              <a:r>
                <a:rPr lang="ar-EG" sz="3000" b="1" dirty="0">
                  <a:solidFill>
                    <a:srgbClr val="1A1B18"/>
                  </a:solidFill>
                  <a:latin typeface="Cairo Semi-Bold"/>
                  <a:ea typeface="Cairo Semi-Bold"/>
                  <a:cs typeface="Cairo Semi-Bold"/>
                  <a:sym typeface="Cairo Semi-Bold"/>
                  <a:rtl/>
                </a:rPr>
                <a:t>. تعيين مسؤول سلامة رقمية في كل مدرسة أو تجمّع مدرسي.</a:t>
              </a:r>
            </a:p>
            <a:p>
              <a:pPr algn="r" rtl="1">
                <a:lnSpc>
                  <a:spcPts val="3900"/>
                </a:lnSpc>
              </a:pPr>
              <a:endParaRPr lang="ar-EG" sz="3000" b="1" dirty="0">
                <a:solidFill>
                  <a:srgbClr val="1A1B18"/>
                </a:solidFill>
                <a:latin typeface="Cairo Semi-Bold"/>
                <a:ea typeface="Cairo Semi-Bold"/>
                <a:cs typeface="Cairo Semi-Bold"/>
                <a:sym typeface="Cairo Semi-Bold"/>
                <a:rtl/>
              </a:endParaRPr>
            </a:p>
          </p:txBody>
        </p:sp>
        <p:sp>
          <p:nvSpPr>
            <p:cNvPr id="9" name="AutoShape 9"/>
            <p:cNvSpPr/>
            <p:nvPr/>
          </p:nvSpPr>
          <p:spPr>
            <a:xfrm>
              <a:off x="2359985" y="5322274"/>
              <a:ext cx="12291810" cy="41781"/>
            </a:xfrm>
            <a:prstGeom prst="rect">
              <a:avLst/>
            </a:prstGeom>
            <a:solidFill>
              <a:srgbClr val="ED1C24"/>
            </a:solidFill>
          </p:spPr>
        </p:sp>
      </p:grpSp>
      <p:sp>
        <p:nvSpPr>
          <p:cNvPr id="10" name="AutoShape 10"/>
          <p:cNvSpPr/>
          <p:nvPr/>
        </p:nvSpPr>
        <p:spPr>
          <a:xfrm rot="10800000">
            <a:off x="2423050" y="1028700"/>
            <a:ext cx="28575" cy="8229600"/>
          </a:xfrm>
          <a:prstGeom prst="rect">
            <a:avLst/>
          </a:prstGeom>
          <a:solidFill>
            <a:srgbClr val="ED1C24"/>
          </a:solidFill>
        </p:spPr>
      </p:sp>
      <p:sp>
        <p:nvSpPr>
          <p:cNvPr id="11" name="TextBox 11"/>
          <p:cNvSpPr txBox="1"/>
          <p:nvPr/>
        </p:nvSpPr>
        <p:spPr>
          <a:xfrm>
            <a:off x="838200" y="4878896"/>
            <a:ext cx="907930" cy="453077"/>
          </a:xfrm>
          <a:prstGeom prst="rect">
            <a:avLst/>
          </a:prstGeom>
        </p:spPr>
        <p:txBody>
          <a:bodyPr lIns="0" tIns="0" rIns="0" bIns="0" rtlCol="0" anchor="t">
            <a:spAutoFit/>
          </a:bodyPr>
          <a:lstStyle/>
          <a:p>
            <a:pPr algn="ctr" rtl="1">
              <a:lnSpc>
                <a:spcPts val="3079"/>
              </a:lnSpc>
            </a:pPr>
            <a:r>
              <a:rPr lang="ar-EG" sz="2799" b="1">
                <a:solidFill>
                  <a:srgbClr val="1A1B18"/>
                </a:solidFill>
                <a:latin typeface="Mirza Bold"/>
                <a:ea typeface="Mirza Bold"/>
                <a:cs typeface="Mirza Bold"/>
                <a:sym typeface="Mirza Bold"/>
                <a:rtl/>
              </a:rPr>
              <a:t>.</a:t>
            </a:r>
          </a:p>
        </p:txBody>
      </p:sp>
      <p:sp>
        <p:nvSpPr>
          <p:cNvPr id="12" name="Freeform 12"/>
          <p:cNvSpPr/>
          <p:nvPr/>
        </p:nvSpPr>
        <p:spPr>
          <a:xfrm>
            <a:off x="1028700" y="728280"/>
            <a:ext cx="2712359" cy="901859"/>
          </a:xfrm>
          <a:custGeom>
            <a:avLst/>
            <a:gdLst/>
            <a:ahLst/>
            <a:cxnLst/>
            <a:rect l="l" t="t" r="r" b="b"/>
            <a:pathLst>
              <a:path w="2712359" h="901859">
                <a:moveTo>
                  <a:pt x="0" y="0"/>
                </a:moveTo>
                <a:lnTo>
                  <a:pt x="2712359" y="0"/>
                </a:lnTo>
                <a:lnTo>
                  <a:pt x="2712359" y="901859"/>
                </a:lnTo>
                <a:lnTo>
                  <a:pt x="0" y="901859"/>
                </a:lnTo>
                <a:lnTo>
                  <a:pt x="0" y="0"/>
                </a:lnTo>
                <a:close/>
              </a:path>
            </a:pathLst>
          </a:custGeom>
          <a:blipFill>
            <a:blip r:embed="rId2"/>
            <a:stretch>
              <a:fillRect/>
            </a:stretch>
          </a:blipFill>
        </p:spPr>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EBE7E0"/>
        </a:solidFill>
        <a:effectLst/>
      </p:bgPr>
    </p:bg>
    <p:spTree>
      <p:nvGrpSpPr>
        <p:cNvPr id="1" name=""/>
        <p:cNvGrpSpPr/>
        <p:nvPr/>
      </p:nvGrpSpPr>
      <p:grpSpPr>
        <a:xfrm>
          <a:off x="0" y="0"/>
          <a:ext cx="0" cy="0"/>
          <a:chOff x="0" y="0"/>
          <a:chExt cx="0" cy="0"/>
        </a:xfrm>
      </p:grpSpPr>
      <p:grpSp>
        <p:nvGrpSpPr>
          <p:cNvPr id="2" name="Group 2"/>
          <p:cNvGrpSpPr/>
          <p:nvPr/>
        </p:nvGrpSpPr>
        <p:grpSpPr>
          <a:xfrm>
            <a:off x="16252074" y="1028700"/>
            <a:ext cx="1007226" cy="1007226"/>
            <a:chOff x="0" y="0"/>
            <a:chExt cx="1342968" cy="1342968"/>
          </a:xfrm>
        </p:grpSpPr>
        <p:grpSp>
          <p:nvGrpSpPr>
            <p:cNvPr id="3" name="Group 3"/>
            <p:cNvGrpSpPr/>
            <p:nvPr/>
          </p:nvGrpSpPr>
          <p:grpSpPr>
            <a:xfrm>
              <a:off x="0" y="0"/>
              <a:ext cx="1342968" cy="1342968"/>
              <a:chOff x="0" y="0"/>
              <a:chExt cx="6350000" cy="6350000"/>
            </a:xfrm>
          </p:grpSpPr>
          <p:sp>
            <p:nvSpPr>
              <p:cNvPr id="4" name="Freeform 4"/>
              <p:cNvSpPr/>
              <p:nvPr/>
            </p:nvSpPr>
            <p:spPr>
              <a:xfrm flipH="1">
                <a:off x="0" y="0"/>
                <a:ext cx="6350000" cy="6350000"/>
              </a:xfrm>
              <a:custGeom>
                <a:avLst/>
                <a:gdLst/>
                <a:ahLst/>
                <a:cxnLst/>
                <a:rect l="l" t="t" r="r" b="b"/>
                <a:pathLst>
                  <a:path w="6350000" h="6350000">
                    <a:moveTo>
                      <a:pt x="3175000" y="0"/>
                    </a:moveTo>
                    <a:cubicBezTo>
                      <a:pt x="4928504" y="0"/>
                      <a:pt x="6350000" y="1421496"/>
                      <a:pt x="6350000" y="3175000"/>
                    </a:cubicBezTo>
                    <a:cubicBezTo>
                      <a:pt x="6350000" y="4928504"/>
                      <a:pt x="4928504" y="6350000"/>
                      <a:pt x="3175000" y="6350000"/>
                    </a:cubicBezTo>
                    <a:cubicBezTo>
                      <a:pt x="1421496" y="6350000"/>
                      <a:pt x="0" y="4928504"/>
                      <a:pt x="0" y="3175000"/>
                    </a:cubicBezTo>
                    <a:cubicBezTo>
                      <a:pt x="0" y="1421496"/>
                      <a:pt x="1421496" y="0"/>
                      <a:pt x="3175000" y="0"/>
                    </a:cubicBezTo>
                    <a:close/>
                  </a:path>
                </a:pathLst>
              </a:custGeom>
              <a:solidFill>
                <a:srgbClr val="ED1C24"/>
              </a:solidFill>
            </p:spPr>
          </p:sp>
        </p:grpSp>
        <p:sp>
          <p:nvSpPr>
            <p:cNvPr id="5" name="TextBox 5"/>
            <p:cNvSpPr txBox="1"/>
            <p:nvPr/>
          </p:nvSpPr>
          <p:spPr>
            <a:xfrm>
              <a:off x="186956" y="330168"/>
              <a:ext cx="969055" cy="644532"/>
            </a:xfrm>
            <a:prstGeom prst="rect">
              <a:avLst/>
            </a:prstGeom>
          </p:spPr>
          <p:txBody>
            <a:bodyPr lIns="0" tIns="0" rIns="0" bIns="0" rtlCol="0" anchor="t">
              <a:spAutoFit/>
            </a:bodyPr>
            <a:lstStyle/>
            <a:p>
              <a:pPr algn="ctr">
                <a:lnSpc>
                  <a:spcPts val="3300"/>
                </a:lnSpc>
              </a:pPr>
              <a:r>
                <a:rPr lang="en-US" sz="3000" b="1">
                  <a:solidFill>
                    <a:srgbClr val="FAFAFA"/>
                  </a:solidFill>
                  <a:latin typeface="Mirza Bold"/>
                  <a:ea typeface="Mirza Bold"/>
                  <a:cs typeface="Mirza Bold"/>
                  <a:sym typeface="Mirza Bold"/>
                </a:rPr>
                <a:t>15</a:t>
              </a:r>
            </a:p>
          </p:txBody>
        </p:sp>
      </p:grpSp>
      <p:sp>
        <p:nvSpPr>
          <p:cNvPr id="6" name="TextBox 6"/>
          <p:cNvSpPr txBox="1"/>
          <p:nvPr/>
        </p:nvSpPr>
        <p:spPr>
          <a:xfrm>
            <a:off x="1600200" y="1534966"/>
            <a:ext cx="13838116" cy="2326278"/>
          </a:xfrm>
          <a:prstGeom prst="rect">
            <a:avLst/>
          </a:prstGeom>
        </p:spPr>
        <p:txBody>
          <a:bodyPr lIns="0" tIns="0" rIns="0" bIns="0" rtlCol="0" anchor="t">
            <a:spAutoFit/>
          </a:bodyPr>
          <a:lstStyle/>
          <a:p>
            <a:pPr algn="r" rtl="1">
              <a:lnSpc>
                <a:spcPts val="9580"/>
              </a:lnSpc>
            </a:pPr>
            <a:r>
              <a:rPr lang="ar-EG" sz="6700" b="1" dirty="0">
                <a:solidFill>
                  <a:srgbClr val="1A1B18"/>
                </a:solidFill>
                <a:latin typeface="Mirza Bold"/>
                <a:ea typeface="Mirza Bold"/>
                <a:cs typeface="Mirza Bold"/>
                <a:sym typeface="Mirza Bold"/>
                <a:rtl/>
              </a:rPr>
              <a:t>المحور الخامس:</a:t>
            </a:r>
          </a:p>
          <a:p>
            <a:pPr algn="r" rtl="1">
              <a:lnSpc>
                <a:spcPts val="9580"/>
              </a:lnSpc>
            </a:pPr>
            <a:r>
              <a:rPr lang="ar-EG" sz="6700" b="1" dirty="0">
                <a:solidFill>
                  <a:srgbClr val="1A1B18"/>
                </a:solidFill>
                <a:latin typeface="Mirza Bold"/>
                <a:ea typeface="Mirza Bold"/>
                <a:cs typeface="Mirza Bold"/>
                <a:sym typeface="Mirza Bold"/>
                <a:rtl/>
              </a:rPr>
              <a:t>الصحة النفسية والبدنية للقاصرين</a:t>
            </a:r>
          </a:p>
        </p:txBody>
      </p:sp>
      <p:sp>
        <p:nvSpPr>
          <p:cNvPr id="7" name="AutoShape 7"/>
          <p:cNvSpPr/>
          <p:nvPr/>
        </p:nvSpPr>
        <p:spPr>
          <a:xfrm rot="-5400000">
            <a:off x="8864890" y="-3610440"/>
            <a:ext cx="54608" cy="15726987"/>
          </a:xfrm>
          <a:prstGeom prst="rect">
            <a:avLst/>
          </a:prstGeom>
          <a:solidFill>
            <a:srgbClr val="ED1C24"/>
          </a:solidFill>
        </p:spPr>
      </p:sp>
      <p:sp>
        <p:nvSpPr>
          <p:cNvPr id="8" name="TextBox 8"/>
          <p:cNvSpPr txBox="1"/>
          <p:nvPr/>
        </p:nvSpPr>
        <p:spPr>
          <a:xfrm>
            <a:off x="9865425" y="5009369"/>
            <a:ext cx="6890262" cy="1077218"/>
          </a:xfrm>
          <a:prstGeom prst="rect">
            <a:avLst/>
          </a:prstGeom>
        </p:spPr>
        <p:txBody>
          <a:bodyPr lIns="0" tIns="0" rIns="0" bIns="0" rtlCol="0" anchor="t">
            <a:spAutoFit/>
          </a:bodyPr>
          <a:lstStyle/>
          <a:p>
            <a:pPr algn="r" rtl="1">
              <a:lnSpc>
                <a:spcPts val="4200"/>
              </a:lnSpc>
            </a:pPr>
            <a:r>
              <a:rPr lang="en-US" sz="3000" dirty="0">
                <a:solidFill>
                  <a:srgbClr val="1A1B18"/>
                </a:solidFill>
                <a:latin typeface="Cairo Semi-Bold" panose="020B0604020202020204" charset="-78"/>
                <a:ea typeface="Cairo"/>
                <a:cs typeface="Cairo Semi-Bold" panose="020B0604020202020204" charset="-78"/>
                <a:sym typeface="Cairo"/>
              </a:rPr>
              <a:t>1</a:t>
            </a:r>
            <a:r>
              <a:rPr lang="ar-EG" sz="3000" dirty="0">
                <a:solidFill>
                  <a:srgbClr val="1A1B18"/>
                </a:solidFill>
                <a:latin typeface="Cairo Semi-Bold" panose="020B0604020202020204" charset="-78"/>
                <a:ea typeface="Cairo"/>
                <a:cs typeface="Cairo Semi-Bold" panose="020B0604020202020204" charset="-78"/>
                <a:sym typeface="Cairo"/>
                <a:rtl/>
              </a:rPr>
              <a:t>. رصد الإدمان الرقمي من خلال إنشاء برامج للكشف المبكر.</a:t>
            </a:r>
          </a:p>
        </p:txBody>
      </p:sp>
      <p:sp>
        <p:nvSpPr>
          <p:cNvPr id="9" name="TextBox 9"/>
          <p:cNvSpPr txBox="1"/>
          <p:nvPr/>
        </p:nvSpPr>
        <p:spPr>
          <a:xfrm>
            <a:off x="1028700" y="5009369"/>
            <a:ext cx="6907296" cy="2114550"/>
          </a:xfrm>
          <a:prstGeom prst="rect">
            <a:avLst/>
          </a:prstGeom>
        </p:spPr>
        <p:txBody>
          <a:bodyPr lIns="0" tIns="0" rIns="0" bIns="0" rtlCol="0" anchor="t">
            <a:spAutoFit/>
          </a:bodyPr>
          <a:lstStyle/>
          <a:p>
            <a:pPr algn="r" rtl="1">
              <a:lnSpc>
                <a:spcPts val="4200"/>
              </a:lnSpc>
            </a:pPr>
            <a:r>
              <a:rPr lang="en-US" sz="3000" dirty="0">
                <a:solidFill>
                  <a:srgbClr val="1A1B18"/>
                </a:solidFill>
                <a:latin typeface="Cairo Semi-Bold" panose="020B0604020202020204" charset="-78"/>
                <a:ea typeface="Cairo"/>
                <a:cs typeface="Cairo Semi-Bold" panose="020B0604020202020204" charset="-78"/>
                <a:sym typeface="Cairo"/>
              </a:rPr>
              <a:t>3</a:t>
            </a:r>
            <a:r>
              <a:rPr lang="ar-EG" sz="3000" dirty="0">
                <a:solidFill>
                  <a:srgbClr val="1A1B18"/>
                </a:solidFill>
                <a:latin typeface="Cairo Semi-Bold" panose="020B0604020202020204" charset="-78"/>
                <a:ea typeface="Cairo"/>
                <a:cs typeface="Cairo Semi-Bold" panose="020B0604020202020204" charset="-78"/>
                <a:sym typeface="Cairo"/>
                <a:rtl/>
              </a:rPr>
              <a:t>. إنشاء عيادات دعم نفسي رقمي ضمن المدارس الكبرى ومراكز الرعاية الصحية الأولية.</a:t>
            </a:r>
          </a:p>
          <a:p>
            <a:pPr algn="r" rtl="1">
              <a:lnSpc>
                <a:spcPts val="4200"/>
              </a:lnSpc>
            </a:pPr>
            <a:endParaRPr lang="ar-EG" sz="3000" dirty="0">
              <a:solidFill>
                <a:srgbClr val="1A1B18"/>
              </a:solidFill>
              <a:latin typeface="Cairo"/>
              <a:ea typeface="Cairo"/>
              <a:cs typeface="Cairo"/>
              <a:sym typeface="Cairo"/>
              <a:rtl/>
            </a:endParaRPr>
          </a:p>
        </p:txBody>
      </p:sp>
      <p:sp>
        <p:nvSpPr>
          <p:cNvPr id="10" name="TextBox 10"/>
          <p:cNvSpPr txBox="1"/>
          <p:nvPr/>
        </p:nvSpPr>
        <p:spPr>
          <a:xfrm>
            <a:off x="8646320" y="7425402"/>
            <a:ext cx="8109367" cy="1581150"/>
          </a:xfrm>
          <a:prstGeom prst="rect">
            <a:avLst/>
          </a:prstGeom>
        </p:spPr>
        <p:txBody>
          <a:bodyPr lIns="0" tIns="0" rIns="0" bIns="0" rtlCol="0" anchor="t">
            <a:spAutoFit/>
          </a:bodyPr>
          <a:lstStyle/>
          <a:p>
            <a:pPr algn="r" rtl="1">
              <a:lnSpc>
                <a:spcPts val="4200"/>
              </a:lnSpc>
            </a:pPr>
            <a:r>
              <a:rPr lang="en-US" sz="3000" dirty="0">
                <a:solidFill>
                  <a:srgbClr val="1A1B18"/>
                </a:solidFill>
                <a:latin typeface="Cairo Semi-Bold" panose="020B0604020202020204" charset="-78"/>
                <a:ea typeface="Cairo"/>
                <a:cs typeface="Cairo Semi-Bold" panose="020B0604020202020204" charset="-78"/>
                <a:sym typeface="Cairo"/>
              </a:rPr>
              <a:t>2</a:t>
            </a:r>
            <a:r>
              <a:rPr lang="ar-EG" sz="3000" dirty="0">
                <a:solidFill>
                  <a:srgbClr val="1A1B18"/>
                </a:solidFill>
                <a:latin typeface="Cairo Semi-Bold" panose="020B0604020202020204" charset="-78"/>
                <a:ea typeface="Cairo"/>
                <a:cs typeface="Cairo Semi-Bold" panose="020B0604020202020204" charset="-78"/>
                <a:sym typeface="Cairo"/>
                <a:rtl/>
              </a:rPr>
              <a:t>. تعزيز الأنشطة البديلة (الرياضة، والثقافة، والكشافة، والفنون، والأنشطة البيئية).</a:t>
            </a:r>
          </a:p>
          <a:p>
            <a:pPr algn="r" rtl="1">
              <a:lnSpc>
                <a:spcPts val="4200"/>
              </a:lnSpc>
            </a:pPr>
            <a:endParaRPr lang="ar-EG" sz="3000" dirty="0">
              <a:solidFill>
                <a:srgbClr val="1A1B18"/>
              </a:solidFill>
              <a:latin typeface="Cairo"/>
              <a:ea typeface="Cairo"/>
              <a:cs typeface="Cairo"/>
              <a:sym typeface="Cairo"/>
              <a:rtl/>
            </a:endParaRPr>
          </a:p>
        </p:txBody>
      </p:sp>
      <p:sp>
        <p:nvSpPr>
          <p:cNvPr id="11" name="TextBox 11"/>
          <p:cNvSpPr txBox="1"/>
          <p:nvPr/>
        </p:nvSpPr>
        <p:spPr>
          <a:xfrm>
            <a:off x="1028700" y="7425402"/>
            <a:ext cx="6907296" cy="1581150"/>
          </a:xfrm>
          <a:prstGeom prst="rect">
            <a:avLst/>
          </a:prstGeom>
        </p:spPr>
        <p:txBody>
          <a:bodyPr lIns="0" tIns="0" rIns="0" bIns="0" rtlCol="0" anchor="t">
            <a:spAutoFit/>
          </a:bodyPr>
          <a:lstStyle/>
          <a:p>
            <a:pPr algn="r" rtl="1">
              <a:lnSpc>
                <a:spcPts val="4200"/>
              </a:lnSpc>
            </a:pPr>
            <a:r>
              <a:rPr lang="en-US" sz="3000" dirty="0">
                <a:solidFill>
                  <a:srgbClr val="1A1B18"/>
                </a:solidFill>
                <a:latin typeface="Cairo Semi-Bold" panose="020B0604020202020204" charset="-78"/>
                <a:ea typeface="Cairo"/>
                <a:cs typeface="Cairo Semi-Bold" panose="020B0604020202020204" charset="-78"/>
                <a:sym typeface="Cairo"/>
              </a:rPr>
              <a:t>4</a:t>
            </a:r>
            <a:r>
              <a:rPr lang="ar-EG" sz="3000" dirty="0">
                <a:solidFill>
                  <a:srgbClr val="1A1B18"/>
                </a:solidFill>
                <a:latin typeface="Cairo Semi-Bold" panose="020B0604020202020204" charset="-78"/>
                <a:ea typeface="Cairo"/>
                <a:cs typeface="Cairo Semi-Bold" panose="020B0604020202020204" charset="-78"/>
                <a:sym typeface="Cairo"/>
                <a:rtl/>
              </a:rPr>
              <a:t>. إصدار إرشادات وطنية لوقت الشاشة موزّعة بحسب الفئات العمرية.</a:t>
            </a:r>
          </a:p>
          <a:p>
            <a:pPr algn="r" rtl="1">
              <a:lnSpc>
                <a:spcPts val="4200"/>
              </a:lnSpc>
            </a:pPr>
            <a:endParaRPr lang="ar-EG" sz="3000" dirty="0">
              <a:solidFill>
                <a:srgbClr val="1A1B18"/>
              </a:solidFill>
              <a:latin typeface="Cairo"/>
              <a:ea typeface="Cairo"/>
              <a:cs typeface="Cairo"/>
              <a:sym typeface="Cairo"/>
              <a:rtl/>
            </a:endParaRPr>
          </a:p>
        </p:txBody>
      </p:sp>
      <p:sp>
        <p:nvSpPr>
          <p:cNvPr id="12" name="AutoShape 12"/>
          <p:cNvSpPr/>
          <p:nvPr/>
        </p:nvSpPr>
        <p:spPr>
          <a:xfrm rot="-10800000">
            <a:off x="8882669" y="4821164"/>
            <a:ext cx="39781" cy="4266034"/>
          </a:xfrm>
          <a:prstGeom prst="rect">
            <a:avLst/>
          </a:prstGeom>
          <a:solidFill>
            <a:srgbClr val="ED1C24"/>
          </a:solidFill>
        </p:spPr>
      </p:sp>
      <p:sp>
        <p:nvSpPr>
          <p:cNvPr id="13" name="Freeform 13"/>
          <p:cNvSpPr/>
          <p:nvPr/>
        </p:nvSpPr>
        <p:spPr>
          <a:xfrm>
            <a:off x="1028700" y="728280"/>
            <a:ext cx="2712359" cy="901859"/>
          </a:xfrm>
          <a:custGeom>
            <a:avLst/>
            <a:gdLst/>
            <a:ahLst/>
            <a:cxnLst/>
            <a:rect l="l" t="t" r="r" b="b"/>
            <a:pathLst>
              <a:path w="2712359" h="901859">
                <a:moveTo>
                  <a:pt x="0" y="0"/>
                </a:moveTo>
                <a:lnTo>
                  <a:pt x="2712359" y="0"/>
                </a:lnTo>
                <a:lnTo>
                  <a:pt x="2712359" y="901859"/>
                </a:lnTo>
                <a:lnTo>
                  <a:pt x="0" y="901859"/>
                </a:lnTo>
                <a:lnTo>
                  <a:pt x="0" y="0"/>
                </a:lnTo>
                <a:close/>
              </a:path>
            </a:pathLst>
          </a:custGeom>
          <a:blipFill>
            <a:blip r:embed="rId2"/>
            <a:stretch>
              <a:fillRect/>
            </a:stretch>
          </a:blipFill>
        </p:spPr>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EBE7E0"/>
        </a:solidFill>
        <a:effectLst/>
      </p:bgPr>
    </p:bg>
    <p:spTree>
      <p:nvGrpSpPr>
        <p:cNvPr id="1" name=""/>
        <p:cNvGrpSpPr/>
        <p:nvPr/>
      </p:nvGrpSpPr>
      <p:grpSpPr>
        <a:xfrm>
          <a:off x="0" y="0"/>
          <a:ext cx="0" cy="0"/>
          <a:chOff x="0" y="0"/>
          <a:chExt cx="0" cy="0"/>
        </a:xfrm>
      </p:grpSpPr>
      <p:sp>
        <p:nvSpPr>
          <p:cNvPr id="2" name="AutoShape 2"/>
          <p:cNvSpPr/>
          <p:nvPr/>
        </p:nvSpPr>
        <p:spPr>
          <a:xfrm>
            <a:off x="16122125" y="1028700"/>
            <a:ext cx="28575" cy="8229600"/>
          </a:xfrm>
          <a:prstGeom prst="rect">
            <a:avLst/>
          </a:prstGeom>
          <a:solidFill>
            <a:srgbClr val="ED1C24"/>
          </a:solidFill>
        </p:spPr>
      </p:sp>
      <p:sp>
        <p:nvSpPr>
          <p:cNvPr id="3" name="TextBox 3"/>
          <p:cNvSpPr txBox="1"/>
          <p:nvPr/>
        </p:nvSpPr>
        <p:spPr>
          <a:xfrm>
            <a:off x="2223821" y="942975"/>
            <a:ext cx="13627249" cy="2326278"/>
          </a:xfrm>
          <a:prstGeom prst="rect">
            <a:avLst/>
          </a:prstGeom>
        </p:spPr>
        <p:txBody>
          <a:bodyPr lIns="0" tIns="0" rIns="0" bIns="0" rtlCol="0" anchor="t">
            <a:spAutoFit/>
          </a:bodyPr>
          <a:lstStyle/>
          <a:p>
            <a:pPr algn="r" rtl="1">
              <a:lnSpc>
                <a:spcPts val="9580"/>
              </a:lnSpc>
            </a:pPr>
            <a:r>
              <a:rPr lang="ar-EG" sz="6700" b="1" dirty="0">
                <a:solidFill>
                  <a:srgbClr val="1A1B18"/>
                </a:solidFill>
                <a:latin typeface="Mirza Bold"/>
                <a:ea typeface="Mirza Bold"/>
                <a:cs typeface="Mirza Bold"/>
                <a:sym typeface="Mirza Bold"/>
                <a:rtl/>
              </a:rPr>
              <a:t>المحور السادس:</a:t>
            </a:r>
          </a:p>
          <a:p>
            <a:pPr algn="r" rtl="1">
              <a:lnSpc>
                <a:spcPts val="9580"/>
              </a:lnSpc>
            </a:pPr>
            <a:r>
              <a:rPr lang="ar-EG" sz="6700" b="1" dirty="0">
                <a:solidFill>
                  <a:srgbClr val="1A1B18"/>
                </a:solidFill>
                <a:latin typeface="Mirza Bold"/>
                <a:ea typeface="Mirza Bold"/>
                <a:cs typeface="Mirza Bold"/>
                <a:sym typeface="Mirza Bold"/>
                <a:rtl/>
              </a:rPr>
              <a:t>الحماية الرقمية والعنف الإلكتروني</a:t>
            </a:r>
          </a:p>
        </p:txBody>
      </p:sp>
      <p:grpSp>
        <p:nvGrpSpPr>
          <p:cNvPr id="4" name="Group 4"/>
          <p:cNvGrpSpPr/>
          <p:nvPr/>
        </p:nvGrpSpPr>
        <p:grpSpPr>
          <a:xfrm>
            <a:off x="7110202" y="3809473"/>
            <a:ext cx="8740868" cy="2853322"/>
            <a:chOff x="0" y="-57149"/>
            <a:chExt cx="11654491" cy="3804429"/>
          </a:xfrm>
        </p:grpSpPr>
        <p:sp>
          <p:nvSpPr>
            <p:cNvPr id="5" name="AutoShape 5"/>
            <p:cNvSpPr/>
            <p:nvPr/>
          </p:nvSpPr>
          <p:spPr>
            <a:xfrm>
              <a:off x="302562" y="774700"/>
              <a:ext cx="11351929" cy="42653"/>
            </a:xfrm>
            <a:prstGeom prst="rect">
              <a:avLst/>
            </a:prstGeom>
            <a:solidFill>
              <a:srgbClr val="ED1C24"/>
            </a:solidFill>
          </p:spPr>
        </p:sp>
        <p:sp>
          <p:nvSpPr>
            <p:cNvPr id="6" name="TextBox 6"/>
            <p:cNvSpPr txBox="1"/>
            <p:nvPr/>
          </p:nvSpPr>
          <p:spPr>
            <a:xfrm>
              <a:off x="302561" y="-57149"/>
              <a:ext cx="11351930" cy="718145"/>
            </a:xfrm>
            <a:prstGeom prst="rect">
              <a:avLst/>
            </a:prstGeom>
          </p:spPr>
          <p:txBody>
            <a:bodyPr lIns="0" tIns="0" rIns="0" bIns="0" rtlCol="0" anchor="t">
              <a:spAutoFit/>
            </a:bodyPr>
            <a:lstStyle/>
            <a:p>
              <a:pPr algn="r" rtl="1">
                <a:lnSpc>
                  <a:spcPts val="4200"/>
                </a:lnSpc>
              </a:pPr>
              <a:r>
                <a:rPr lang="en-US" sz="3000" dirty="0">
                  <a:solidFill>
                    <a:srgbClr val="1A1B18"/>
                  </a:solidFill>
                  <a:latin typeface="Cairo Semi-Bold" panose="020B0604020202020204" charset="-78"/>
                  <a:ea typeface="Cairo"/>
                  <a:cs typeface="Cairo Semi-Bold" panose="020B0604020202020204" charset="-78"/>
                  <a:sym typeface="Cairo"/>
                </a:rPr>
                <a:t>1</a:t>
              </a:r>
              <a:r>
                <a:rPr lang="ar-EG" sz="3000" dirty="0">
                  <a:solidFill>
                    <a:srgbClr val="1A1B18"/>
                  </a:solidFill>
                  <a:latin typeface="Cairo Semi-Bold" panose="020B0604020202020204" charset="-78"/>
                  <a:ea typeface="Cairo"/>
                  <a:cs typeface="Cairo Semi-Bold" panose="020B0604020202020204" charset="-78"/>
                  <a:sym typeface="Cairo"/>
                  <a:rtl/>
                </a:rPr>
                <a:t>. تعميم أدوات الرقابة الأبوية.</a:t>
              </a:r>
            </a:p>
          </p:txBody>
        </p:sp>
        <p:sp>
          <p:nvSpPr>
            <p:cNvPr id="7" name="TextBox 7"/>
            <p:cNvSpPr txBox="1"/>
            <p:nvPr/>
          </p:nvSpPr>
          <p:spPr>
            <a:xfrm>
              <a:off x="906411" y="958872"/>
              <a:ext cx="10748080" cy="666849"/>
            </a:xfrm>
            <a:prstGeom prst="rect">
              <a:avLst/>
            </a:prstGeom>
          </p:spPr>
          <p:txBody>
            <a:bodyPr lIns="0" tIns="0" rIns="0" bIns="0" rtlCol="0" anchor="t">
              <a:spAutoFit/>
            </a:bodyPr>
            <a:lstStyle/>
            <a:p>
              <a:pPr algn="r" rtl="1">
                <a:lnSpc>
                  <a:spcPts val="3900"/>
                </a:lnSpc>
              </a:pPr>
              <a:r>
                <a:rPr lang="en-US" sz="3000" dirty="0">
                  <a:solidFill>
                    <a:srgbClr val="1A1B18"/>
                  </a:solidFill>
                  <a:latin typeface="Cairo Semi-Bold" panose="020B0604020202020204" charset="-78"/>
                  <a:ea typeface="Cairo"/>
                  <a:cs typeface="Cairo Semi-Bold" panose="020B0604020202020204" charset="-78"/>
                  <a:sym typeface="Cairo"/>
                </a:rPr>
                <a:t>2</a:t>
              </a:r>
              <a:r>
                <a:rPr lang="ar-EG" sz="3000" dirty="0">
                  <a:solidFill>
                    <a:srgbClr val="1A1B18"/>
                  </a:solidFill>
                  <a:latin typeface="Cairo Semi-Bold" panose="020B0604020202020204" charset="-78"/>
                  <a:ea typeface="Cairo"/>
                  <a:cs typeface="Cairo Semi-Bold" panose="020B0604020202020204" charset="-78"/>
                  <a:sym typeface="Cairo"/>
                  <a:rtl/>
                </a:rPr>
                <a:t>. إنشاء مركز وطني للإبلاغ.</a:t>
              </a:r>
            </a:p>
          </p:txBody>
        </p:sp>
        <p:sp>
          <p:nvSpPr>
            <p:cNvPr id="8" name="TextBox 8"/>
            <p:cNvSpPr txBox="1"/>
            <p:nvPr/>
          </p:nvSpPr>
          <p:spPr>
            <a:xfrm>
              <a:off x="0" y="1724047"/>
              <a:ext cx="11351930" cy="598455"/>
            </a:xfrm>
            <a:prstGeom prst="rect">
              <a:avLst/>
            </a:prstGeom>
          </p:spPr>
          <p:txBody>
            <a:bodyPr lIns="0" tIns="0" rIns="0" bIns="0" rtlCol="0" anchor="t">
              <a:spAutoFit/>
            </a:bodyPr>
            <a:lstStyle/>
            <a:p>
              <a:pPr algn="r" rtl="1">
                <a:lnSpc>
                  <a:spcPts val="3499"/>
                </a:lnSpc>
              </a:pPr>
              <a:r>
                <a:rPr lang="ar-EG" sz="2499" dirty="0">
                  <a:solidFill>
                    <a:srgbClr val="1A1B18"/>
                  </a:solidFill>
                  <a:latin typeface="Cairo Semi-Bold" panose="020B0604020202020204" charset="-78"/>
                  <a:ea typeface="Cairo"/>
                  <a:cs typeface="Cairo Semi-Bold" panose="020B0604020202020204" charset="-78"/>
                  <a:sym typeface="Cairo"/>
                  <a:rtl/>
                </a:rPr>
                <a:t>– إطلاق تطبيق للتبليغ سهل الاستخدام من قبل القاصرين.</a:t>
              </a:r>
            </a:p>
          </p:txBody>
        </p:sp>
        <p:sp>
          <p:nvSpPr>
            <p:cNvPr id="9" name="AutoShape 9"/>
            <p:cNvSpPr/>
            <p:nvPr/>
          </p:nvSpPr>
          <p:spPr>
            <a:xfrm>
              <a:off x="302562" y="2615403"/>
              <a:ext cx="11351929" cy="42653"/>
            </a:xfrm>
            <a:prstGeom prst="rect">
              <a:avLst/>
            </a:prstGeom>
            <a:solidFill>
              <a:srgbClr val="ED1C24"/>
            </a:solidFill>
          </p:spPr>
        </p:sp>
        <p:sp>
          <p:nvSpPr>
            <p:cNvPr id="10" name="AutoShape 10"/>
            <p:cNvSpPr/>
            <p:nvPr/>
          </p:nvSpPr>
          <p:spPr>
            <a:xfrm>
              <a:off x="302562" y="3704627"/>
              <a:ext cx="11351929" cy="42653"/>
            </a:xfrm>
            <a:prstGeom prst="rect">
              <a:avLst/>
            </a:prstGeom>
            <a:solidFill>
              <a:srgbClr val="ED1C24"/>
            </a:solidFill>
          </p:spPr>
        </p:sp>
      </p:grpSp>
      <p:sp>
        <p:nvSpPr>
          <p:cNvPr id="11" name="TextBox 11"/>
          <p:cNvSpPr txBox="1"/>
          <p:nvPr/>
        </p:nvSpPr>
        <p:spPr>
          <a:xfrm>
            <a:off x="2900707" y="5947312"/>
            <a:ext cx="12950364" cy="538609"/>
          </a:xfrm>
          <a:prstGeom prst="rect">
            <a:avLst/>
          </a:prstGeom>
        </p:spPr>
        <p:txBody>
          <a:bodyPr lIns="0" tIns="0" rIns="0" bIns="0" rtlCol="0" anchor="t">
            <a:spAutoFit/>
          </a:bodyPr>
          <a:lstStyle/>
          <a:p>
            <a:pPr algn="r" rtl="1">
              <a:lnSpc>
                <a:spcPts val="4200"/>
              </a:lnSpc>
            </a:pPr>
            <a:r>
              <a:rPr lang="en-US" sz="3000" dirty="0">
                <a:solidFill>
                  <a:srgbClr val="1A1B18"/>
                </a:solidFill>
                <a:latin typeface="Cairo Semi-Bold" panose="020B0604020202020204" charset="-78"/>
                <a:ea typeface="Cairo"/>
                <a:cs typeface="Cairo Semi-Bold" panose="020B0604020202020204" charset="-78"/>
                <a:sym typeface="Cairo"/>
              </a:rPr>
              <a:t>3</a:t>
            </a:r>
            <a:r>
              <a:rPr lang="ar-EG" sz="3000" dirty="0">
                <a:solidFill>
                  <a:srgbClr val="1A1B18"/>
                </a:solidFill>
                <a:latin typeface="Cairo Semi-Bold" panose="020B0604020202020204" charset="-78"/>
                <a:ea typeface="Cairo"/>
                <a:cs typeface="Cairo Semi-Bold" panose="020B0604020202020204" charset="-78"/>
                <a:sym typeface="Cairo"/>
                <a:rtl/>
              </a:rPr>
              <a:t>. تخصيص خط ساخن وطني للقاصرين للمساعدة الرقمية الفورية.</a:t>
            </a:r>
          </a:p>
        </p:txBody>
      </p:sp>
      <p:sp>
        <p:nvSpPr>
          <p:cNvPr id="12" name="TextBox 12"/>
          <p:cNvSpPr txBox="1"/>
          <p:nvPr/>
        </p:nvSpPr>
        <p:spPr>
          <a:xfrm>
            <a:off x="2900707" y="6900920"/>
            <a:ext cx="12950364" cy="1077218"/>
          </a:xfrm>
          <a:prstGeom prst="rect">
            <a:avLst/>
          </a:prstGeom>
        </p:spPr>
        <p:txBody>
          <a:bodyPr lIns="0" tIns="0" rIns="0" bIns="0" rtlCol="0" anchor="t">
            <a:spAutoFit/>
          </a:bodyPr>
          <a:lstStyle/>
          <a:p>
            <a:pPr algn="r" rtl="1">
              <a:lnSpc>
                <a:spcPts val="4200"/>
              </a:lnSpc>
            </a:pPr>
            <a:r>
              <a:rPr lang="en-US" sz="3000" dirty="0">
                <a:solidFill>
                  <a:srgbClr val="1A1B18"/>
                </a:solidFill>
                <a:latin typeface="Cairo Semi-Bold" panose="020B0604020202020204" charset="-78"/>
                <a:ea typeface="Cairo"/>
                <a:cs typeface="Cairo Semi-Bold" panose="020B0604020202020204" charset="-78"/>
                <a:sym typeface="Cairo"/>
              </a:rPr>
              <a:t>4</a:t>
            </a:r>
            <a:r>
              <a:rPr lang="ar-EG" sz="3000" dirty="0">
                <a:solidFill>
                  <a:srgbClr val="1A1B18"/>
                </a:solidFill>
                <a:latin typeface="Cairo Semi-Bold" panose="020B0604020202020204" charset="-78"/>
                <a:ea typeface="Cairo"/>
                <a:cs typeface="Cairo Semi-Bold" panose="020B0604020202020204" charset="-78"/>
                <a:sym typeface="Cairo"/>
                <a:rtl/>
              </a:rPr>
              <a:t>. وضع آليات وطنية للتصدّي للتنمّر والعنف الإلكتروني بالتنسيق مع مكتب مكافحة الجرائم المعلوماتية.</a:t>
            </a:r>
          </a:p>
        </p:txBody>
      </p:sp>
      <p:grpSp>
        <p:nvGrpSpPr>
          <p:cNvPr id="13" name="Group 13"/>
          <p:cNvGrpSpPr/>
          <p:nvPr/>
        </p:nvGrpSpPr>
        <p:grpSpPr>
          <a:xfrm>
            <a:off x="838200" y="8804335"/>
            <a:ext cx="907930" cy="907930"/>
            <a:chOff x="0" y="0"/>
            <a:chExt cx="1210574" cy="1210574"/>
          </a:xfrm>
        </p:grpSpPr>
        <p:grpSp>
          <p:nvGrpSpPr>
            <p:cNvPr id="14" name="Group 14"/>
            <p:cNvGrpSpPr/>
            <p:nvPr/>
          </p:nvGrpSpPr>
          <p:grpSpPr>
            <a:xfrm>
              <a:off x="0" y="0"/>
              <a:ext cx="1210574" cy="1210574"/>
              <a:chOff x="0" y="0"/>
              <a:chExt cx="6350000" cy="6350000"/>
            </a:xfrm>
          </p:grpSpPr>
          <p:sp>
            <p:nvSpPr>
              <p:cNvPr id="15" name="Freeform 15"/>
              <p:cNvSpPr/>
              <p:nvPr/>
            </p:nvSpPr>
            <p:spPr>
              <a:xfrm flipH="1">
                <a:off x="0" y="0"/>
                <a:ext cx="6350000" cy="6350000"/>
              </a:xfrm>
              <a:custGeom>
                <a:avLst/>
                <a:gdLst/>
                <a:ahLst/>
                <a:cxnLst/>
                <a:rect l="l" t="t" r="r" b="b"/>
                <a:pathLst>
                  <a:path w="6350000" h="6350000">
                    <a:moveTo>
                      <a:pt x="3175000" y="0"/>
                    </a:moveTo>
                    <a:cubicBezTo>
                      <a:pt x="4928504" y="0"/>
                      <a:pt x="6350000" y="1421496"/>
                      <a:pt x="6350000" y="3175000"/>
                    </a:cubicBezTo>
                    <a:cubicBezTo>
                      <a:pt x="6350000" y="4928504"/>
                      <a:pt x="4928504" y="6350000"/>
                      <a:pt x="3175000" y="6350000"/>
                    </a:cubicBezTo>
                    <a:cubicBezTo>
                      <a:pt x="1421496" y="6350000"/>
                      <a:pt x="0" y="4928504"/>
                      <a:pt x="0" y="3175000"/>
                    </a:cubicBezTo>
                    <a:cubicBezTo>
                      <a:pt x="0" y="1421496"/>
                      <a:pt x="1421496" y="0"/>
                      <a:pt x="3175000" y="0"/>
                    </a:cubicBezTo>
                    <a:close/>
                  </a:path>
                </a:pathLst>
              </a:custGeom>
              <a:solidFill>
                <a:srgbClr val="ED1C24"/>
              </a:solidFill>
            </p:spPr>
          </p:sp>
        </p:grpSp>
        <p:sp>
          <p:nvSpPr>
            <p:cNvPr id="16" name="TextBox 16"/>
            <p:cNvSpPr txBox="1"/>
            <p:nvPr/>
          </p:nvSpPr>
          <p:spPr>
            <a:xfrm>
              <a:off x="152509" y="263971"/>
              <a:ext cx="905555" cy="644532"/>
            </a:xfrm>
            <a:prstGeom prst="rect">
              <a:avLst/>
            </a:prstGeom>
          </p:spPr>
          <p:txBody>
            <a:bodyPr lIns="0" tIns="0" rIns="0" bIns="0" rtlCol="0" anchor="t">
              <a:spAutoFit/>
            </a:bodyPr>
            <a:lstStyle/>
            <a:p>
              <a:pPr algn="ctr">
                <a:lnSpc>
                  <a:spcPts val="3300"/>
                </a:lnSpc>
              </a:pPr>
              <a:r>
                <a:rPr lang="en-US" sz="3000" b="1">
                  <a:solidFill>
                    <a:srgbClr val="FAFAFA"/>
                  </a:solidFill>
                  <a:latin typeface="Mirza Bold"/>
                  <a:ea typeface="Mirza Bold"/>
                  <a:cs typeface="Mirza Bold"/>
                  <a:sym typeface="Mirza Bold"/>
                </a:rPr>
                <a:t>16</a:t>
              </a:r>
            </a:p>
          </p:txBody>
        </p:sp>
      </p:grpSp>
      <p:sp>
        <p:nvSpPr>
          <p:cNvPr id="17" name="Freeform 17"/>
          <p:cNvSpPr/>
          <p:nvPr/>
        </p:nvSpPr>
        <p:spPr>
          <a:xfrm>
            <a:off x="1028700" y="728280"/>
            <a:ext cx="2712359" cy="901859"/>
          </a:xfrm>
          <a:custGeom>
            <a:avLst/>
            <a:gdLst/>
            <a:ahLst/>
            <a:cxnLst/>
            <a:rect l="l" t="t" r="r" b="b"/>
            <a:pathLst>
              <a:path w="2712359" h="901859">
                <a:moveTo>
                  <a:pt x="0" y="0"/>
                </a:moveTo>
                <a:lnTo>
                  <a:pt x="2712359" y="0"/>
                </a:lnTo>
                <a:lnTo>
                  <a:pt x="2712359" y="901859"/>
                </a:lnTo>
                <a:lnTo>
                  <a:pt x="0" y="901859"/>
                </a:lnTo>
                <a:lnTo>
                  <a:pt x="0" y="0"/>
                </a:lnTo>
                <a:close/>
              </a:path>
            </a:pathLst>
          </a:custGeom>
          <a:blipFill>
            <a:blip r:embed="rId2"/>
            <a:stretch>
              <a:fillRect/>
            </a:stretch>
          </a:blipFill>
        </p:spPr>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EBE7E0"/>
        </a:solidFill>
        <a:effectLst/>
      </p:bgPr>
    </p:bg>
    <p:spTree>
      <p:nvGrpSpPr>
        <p:cNvPr id="1" name=""/>
        <p:cNvGrpSpPr/>
        <p:nvPr/>
      </p:nvGrpSpPr>
      <p:grpSpPr>
        <a:xfrm>
          <a:off x="0" y="0"/>
          <a:ext cx="0" cy="0"/>
          <a:chOff x="0" y="0"/>
          <a:chExt cx="0" cy="0"/>
        </a:xfrm>
      </p:grpSpPr>
      <p:grpSp>
        <p:nvGrpSpPr>
          <p:cNvPr id="2" name="Group 2"/>
          <p:cNvGrpSpPr/>
          <p:nvPr/>
        </p:nvGrpSpPr>
        <p:grpSpPr>
          <a:xfrm>
            <a:off x="838200" y="8804335"/>
            <a:ext cx="907930" cy="907930"/>
            <a:chOff x="0" y="0"/>
            <a:chExt cx="1210574" cy="1210574"/>
          </a:xfrm>
        </p:grpSpPr>
        <p:grpSp>
          <p:nvGrpSpPr>
            <p:cNvPr id="3" name="Group 3"/>
            <p:cNvGrpSpPr/>
            <p:nvPr/>
          </p:nvGrpSpPr>
          <p:grpSpPr>
            <a:xfrm>
              <a:off x="0" y="0"/>
              <a:ext cx="1210574" cy="1210574"/>
              <a:chOff x="0" y="0"/>
              <a:chExt cx="6350000" cy="6350000"/>
            </a:xfrm>
          </p:grpSpPr>
          <p:sp>
            <p:nvSpPr>
              <p:cNvPr id="4" name="Freeform 4"/>
              <p:cNvSpPr/>
              <p:nvPr/>
            </p:nvSpPr>
            <p:spPr>
              <a:xfrm flipH="1">
                <a:off x="0" y="0"/>
                <a:ext cx="6350000" cy="6350000"/>
              </a:xfrm>
              <a:custGeom>
                <a:avLst/>
                <a:gdLst/>
                <a:ahLst/>
                <a:cxnLst/>
                <a:rect l="l" t="t" r="r" b="b"/>
                <a:pathLst>
                  <a:path w="6350000" h="6350000">
                    <a:moveTo>
                      <a:pt x="3175000" y="0"/>
                    </a:moveTo>
                    <a:cubicBezTo>
                      <a:pt x="4928504" y="0"/>
                      <a:pt x="6350000" y="1421496"/>
                      <a:pt x="6350000" y="3175000"/>
                    </a:cubicBezTo>
                    <a:cubicBezTo>
                      <a:pt x="6350000" y="4928504"/>
                      <a:pt x="4928504" y="6350000"/>
                      <a:pt x="3175000" y="6350000"/>
                    </a:cubicBezTo>
                    <a:cubicBezTo>
                      <a:pt x="1421496" y="6350000"/>
                      <a:pt x="0" y="4928504"/>
                      <a:pt x="0" y="3175000"/>
                    </a:cubicBezTo>
                    <a:cubicBezTo>
                      <a:pt x="0" y="1421496"/>
                      <a:pt x="1421496" y="0"/>
                      <a:pt x="3175000" y="0"/>
                    </a:cubicBezTo>
                    <a:close/>
                  </a:path>
                </a:pathLst>
              </a:custGeom>
              <a:solidFill>
                <a:srgbClr val="ED1C24"/>
              </a:solidFill>
            </p:spPr>
          </p:sp>
        </p:grpSp>
        <p:sp>
          <p:nvSpPr>
            <p:cNvPr id="5" name="TextBox 5"/>
            <p:cNvSpPr txBox="1"/>
            <p:nvPr/>
          </p:nvSpPr>
          <p:spPr>
            <a:xfrm>
              <a:off x="152509" y="263971"/>
              <a:ext cx="905555" cy="644532"/>
            </a:xfrm>
            <a:prstGeom prst="rect">
              <a:avLst/>
            </a:prstGeom>
          </p:spPr>
          <p:txBody>
            <a:bodyPr lIns="0" tIns="0" rIns="0" bIns="0" rtlCol="0" anchor="t">
              <a:spAutoFit/>
            </a:bodyPr>
            <a:lstStyle/>
            <a:p>
              <a:pPr algn="ctr">
                <a:lnSpc>
                  <a:spcPts val="3300"/>
                </a:lnSpc>
              </a:pPr>
              <a:r>
                <a:rPr lang="en-US" sz="3000" b="1">
                  <a:solidFill>
                    <a:srgbClr val="FAFAFA"/>
                  </a:solidFill>
                  <a:latin typeface="Mirza Bold"/>
                  <a:ea typeface="Mirza Bold"/>
                  <a:cs typeface="Mirza Bold"/>
                  <a:sym typeface="Mirza Bold"/>
                </a:rPr>
                <a:t>17</a:t>
              </a:r>
            </a:p>
          </p:txBody>
        </p:sp>
      </p:grpSp>
      <p:grpSp>
        <p:nvGrpSpPr>
          <p:cNvPr id="6" name="Group 6"/>
          <p:cNvGrpSpPr/>
          <p:nvPr/>
        </p:nvGrpSpPr>
        <p:grpSpPr>
          <a:xfrm>
            <a:off x="2188510" y="294872"/>
            <a:ext cx="15070791" cy="4131169"/>
            <a:chOff x="-3022093" y="-133351"/>
            <a:chExt cx="20094387" cy="5508224"/>
          </a:xfrm>
        </p:grpSpPr>
        <p:sp>
          <p:nvSpPr>
            <p:cNvPr id="7" name="TextBox 7"/>
            <p:cNvSpPr txBox="1"/>
            <p:nvPr/>
          </p:nvSpPr>
          <p:spPr>
            <a:xfrm>
              <a:off x="-3022093" y="-133351"/>
              <a:ext cx="20094386" cy="4931263"/>
            </a:xfrm>
            <a:prstGeom prst="rect">
              <a:avLst/>
            </a:prstGeom>
          </p:spPr>
          <p:txBody>
            <a:bodyPr wrap="square" lIns="0" tIns="0" rIns="0" bIns="0" rtlCol="0" anchor="t">
              <a:spAutoFit/>
            </a:bodyPr>
            <a:lstStyle/>
            <a:p>
              <a:pPr algn="r" rtl="1">
                <a:lnSpc>
                  <a:spcPts val="10016"/>
                </a:lnSpc>
              </a:pPr>
              <a:r>
                <a:rPr lang="ar-EG" sz="6700" b="1" dirty="0">
                  <a:solidFill>
                    <a:srgbClr val="1A1B18"/>
                  </a:solidFill>
                  <a:latin typeface="Mirza Bold"/>
                  <a:ea typeface="Mirza Bold"/>
                  <a:cs typeface="Mirza Bold"/>
                  <a:sym typeface="Mirza Bold"/>
                  <a:rtl/>
                </a:rPr>
                <a:t>المحور السابع:</a:t>
              </a:r>
            </a:p>
            <a:p>
              <a:pPr algn="r" rtl="1">
                <a:lnSpc>
                  <a:spcPts val="10016"/>
                </a:lnSpc>
              </a:pPr>
              <a:r>
                <a:rPr lang="ar-EG" sz="6700" b="1" dirty="0">
                  <a:solidFill>
                    <a:srgbClr val="1A1B18"/>
                  </a:solidFill>
                  <a:latin typeface="Mirza Bold"/>
                  <a:ea typeface="Mirza Bold"/>
                  <a:cs typeface="Mirza Bold"/>
                  <a:sym typeface="Mirza Bold"/>
                  <a:rtl/>
                </a:rPr>
                <a:t> تنظيم استخدام وسائل التواصل الاجتماعي والألعاب الإلكترونية</a:t>
              </a:r>
            </a:p>
          </p:txBody>
        </p:sp>
        <p:sp>
          <p:nvSpPr>
            <p:cNvPr id="8" name="AutoShape 8"/>
            <p:cNvSpPr/>
            <p:nvPr/>
          </p:nvSpPr>
          <p:spPr>
            <a:xfrm flipV="1">
              <a:off x="-583689" y="5313914"/>
              <a:ext cx="17655983" cy="60959"/>
            </a:xfrm>
            <a:prstGeom prst="rect">
              <a:avLst/>
            </a:prstGeom>
            <a:solidFill>
              <a:srgbClr val="ED1C24"/>
            </a:solidFill>
          </p:spPr>
        </p:sp>
      </p:grpSp>
      <p:sp>
        <p:nvSpPr>
          <p:cNvPr id="9" name="AutoShape 9"/>
          <p:cNvSpPr/>
          <p:nvPr/>
        </p:nvSpPr>
        <p:spPr>
          <a:xfrm rot="-10800000">
            <a:off x="1860512" y="2042284"/>
            <a:ext cx="54909" cy="7216016"/>
          </a:xfrm>
          <a:prstGeom prst="rect">
            <a:avLst/>
          </a:prstGeom>
          <a:solidFill>
            <a:srgbClr val="ED1C24"/>
          </a:solidFill>
        </p:spPr>
      </p:sp>
      <p:sp>
        <p:nvSpPr>
          <p:cNvPr id="10" name="TextBox 10"/>
          <p:cNvSpPr txBox="1"/>
          <p:nvPr/>
        </p:nvSpPr>
        <p:spPr>
          <a:xfrm>
            <a:off x="838200" y="4878896"/>
            <a:ext cx="907930" cy="453077"/>
          </a:xfrm>
          <a:prstGeom prst="rect">
            <a:avLst/>
          </a:prstGeom>
        </p:spPr>
        <p:txBody>
          <a:bodyPr lIns="0" tIns="0" rIns="0" bIns="0" rtlCol="0" anchor="t">
            <a:spAutoFit/>
          </a:bodyPr>
          <a:lstStyle/>
          <a:p>
            <a:pPr algn="ctr" rtl="1">
              <a:lnSpc>
                <a:spcPts val="3079"/>
              </a:lnSpc>
            </a:pPr>
            <a:r>
              <a:rPr lang="ar-EG" sz="2799" b="1">
                <a:solidFill>
                  <a:srgbClr val="1A1B18"/>
                </a:solidFill>
                <a:latin typeface="Mirza Bold"/>
                <a:ea typeface="Mirza Bold"/>
                <a:cs typeface="Mirza Bold"/>
                <a:sym typeface="Mirza Bold"/>
                <a:rtl/>
              </a:rPr>
              <a:t>.</a:t>
            </a:r>
          </a:p>
        </p:txBody>
      </p:sp>
      <p:sp>
        <p:nvSpPr>
          <p:cNvPr id="11" name="TextBox 11"/>
          <p:cNvSpPr txBox="1"/>
          <p:nvPr/>
        </p:nvSpPr>
        <p:spPr>
          <a:xfrm>
            <a:off x="7047125" y="4565015"/>
            <a:ext cx="10212175" cy="538609"/>
          </a:xfrm>
          <a:prstGeom prst="rect">
            <a:avLst/>
          </a:prstGeom>
        </p:spPr>
        <p:txBody>
          <a:bodyPr lIns="0" tIns="0" rIns="0" bIns="0" rtlCol="0" anchor="t">
            <a:spAutoFit/>
          </a:bodyPr>
          <a:lstStyle/>
          <a:p>
            <a:pPr algn="r" rtl="1">
              <a:lnSpc>
                <a:spcPts val="4200"/>
              </a:lnSpc>
            </a:pPr>
            <a:r>
              <a:rPr lang="en-US" sz="3000" dirty="0">
                <a:solidFill>
                  <a:srgbClr val="1A1B18"/>
                </a:solidFill>
                <a:latin typeface="Cairo Semi-Bold" panose="020B0604020202020204" charset="-78"/>
                <a:ea typeface="Cairo"/>
                <a:cs typeface="Cairo Semi-Bold" panose="020B0604020202020204" charset="-78"/>
                <a:sym typeface="Cairo"/>
              </a:rPr>
              <a:t>1</a:t>
            </a:r>
            <a:r>
              <a:rPr lang="ar-EG" sz="3000" dirty="0">
                <a:solidFill>
                  <a:srgbClr val="1A1B18"/>
                </a:solidFill>
                <a:latin typeface="Cairo Semi-Bold" panose="020B0604020202020204" charset="-78"/>
                <a:ea typeface="Cairo"/>
                <a:cs typeface="Cairo Semi-Bold" panose="020B0604020202020204" charset="-78"/>
                <a:sym typeface="Cairo"/>
                <a:rtl/>
              </a:rPr>
              <a:t>. وضع السن الأدنى للاستخدام وفق المعايير الدولية.</a:t>
            </a:r>
          </a:p>
        </p:txBody>
      </p:sp>
      <p:sp>
        <p:nvSpPr>
          <p:cNvPr id="12" name="TextBox 12"/>
          <p:cNvSpPr txBox="1"/>
          <p:nvPr/>
        </p:nvSpPr>
        <p:spPr>
          <a:xfrm>
            <a:off x="7047125" y="5369560"/>
            <a:ext cx="10212175" cy="538609"/>
          </a:xfrm>
          <a:prstGeom prst="rect">
            <a:avLst/>
          </a:prstGeom>
        </p:spPr>
        <p:txBody>
          <a:bodyPr lIns="0" tIns="0" rIns="0" bIns="0" rtlCol="0" anchor="t">
            <a:spAutoFit/>
          </a:bodyPr>
          <a:lstStyle/>
          <a:p>
            <a:pPr algn="r" rtl="1">
              <a:lnSpc>
                <a:spcPts val="4200"/>
              </a:lnSpc>
            </a:pPr>
            <a:r>
              <a:rPr lang="en-US" sz="3000" dirty="0">
                <a:solidFill>
                  <a:srgbClr val="1A1B18"/>
                </a:solidFill>
                <a:latin typeface="Cairo Semi-Bold" panose="020B0604020202020204" charset="-78"/>
                <a:ea typeface="Cairo"/>
                <a:cs typeface="Cairo Semi-Bold" panose="020B0604020202020204" charset="-78"/>
                <a:sym typeface="Cairo"/>
              </a:rPr>
              <a:t>2</a:t>
            </a:r>
            <a:r>
              <a:rPr lang="ar-EG" sz="3000" dirty="0">
                <a:solidFill>
                  <a:srgbClr val="1A1B18"/>
                </a:solidFill>
                <a:latin typeface="Cairo Semi-Bold" panose="020B0604020202020204" charset="-78"/>
                <a:ea typeface="Cairo"/>
                <a:cs typeface="Cairo Semi-Bold" panose="020B0604020202020204" charset="-78"/>
                <a:sym typeface="Cairo"/>
                <a:rtl/>
              </a:rPr>
              <a:t>. تقييد بعض الخصائص بالنسبة إلى القاصرين.</a:t>
            </a:r>
          </a:p>
        </p:txBody>
      </p:sp>
      <p:sp>
        <p:nvSpPr>
          <p:cNvPr id="13" name="TextBox 13"/>
          <p:cNvSpPr txBox="1"/>
          <p:nvPr/>
        </p:nvSpPr>
        <p:spPr>
          <a:xfrm>
            <a:off x="4455080" y="6174105"/>
            <a:ext cx="12804220" cy="538609"/>
          </a:xfrm>
          <a:prstGeom prst="rect">
            <a:avLst/>
          </a:prstGeom>
        </p:spPr>
        <p:txBody>
          <a:bodyPr lIns="0" tIns="0" rIns="0" bIns="0" rtlCol="0" anchor="t">
            <a:spAutoFit/>
          </a:bodyPr>
          <a:lstStyle/>
          <a:p>
            <a:pPr algn="r" rtl="1">
              <a:lnSpc>
                <a:spcPts val="4200"/>
              </a:lnSpc>
            </a:pPr>
            <a:r>
              <a:rPr lang="en-US" sz="3000" dirty="0">
                <a:solidFill>
                  <a:srgbClr val="1A1B18"/>
                </a:solidFill>
                <a:latin typeface="Cairo Semi-Bold" panose="020B0604020202020204" charset="-78"/>
                <a:ea typeface="Cairo"/>
                <a:cs typeface="Cairo Semi-Bold" panose="020B0604020202020204" charset="-78"/>
                <a:sym typeface="Cairo"/>
              </a:rPr>
              <a:t>3</a:t>
            </a:r>
            <a:r>
              <a:rPr lang="ar-EG" sz="3000" dirty="0">
                <a:solidFill>
                  <a:srgbClr val="1A1B18"/>
                </a:solidFill>
                <a:latin typeface="Cairo Semi-Bold" panose="020B0604020202020204" charset="-78"/>
                <a:ea typeface="Cairo"/>
                <a:cs typeface="Cairo Semi-Bold" panose="020B0604020202020204" charset="-78"/>
                <a:sym typeface="Cairo"/>
                <a:rtl/>
              </a:rPr>
              <a:t>. اعتماد قواعد خاصة بالذكاء الاصطناعي لحماية القاصرين من مخاطر الإنترنت.</a:t>
            </a:r>
          </a:p>
        </p:txBody>
      </p:sp>
      <p:sp>
        <p:nvSpPr>
          <p:cNvPr id="14" name="TextBox 14"/>
          <p:cNvSpPr txBox="1"/>
          <p:nvPr/>
        </p:nvSpPr>
        <p:spPr>
          <a:xfrm>
            <a:off x="10738385" y="6978650"/>
            <a:ext cx="6520915" cy="538609"/>
          </a:xfrm>
          <a:prstGeom prst="rect">
            <a:avLst/>
          </a:prstGeom>
        </p:spPr>
        <p:txBody>
          <a:bodyPr lIns="0" tIns="0" rIns="0" bIns="0" rtlCol="0" anchor="t">
            <a:spAutoFit/>
          </a:bodyPr>
          <a:lstStyle/>
          <a:p>
            <a:pPr algn="r" rtl="1">
              <a:lnSpc>
                <a:spcPts val="4200"/>
              </a:lnSpc>
            </a:pPr>
            <a:r>
              <a:rPr lang="en-US" sz="3000" dirty="0">
                <a:solidFill>
                  <a:srgbClr val="1A1B18"/>
                </a:solidFill>
                <a:latin typeface="Cairo Semi-Bold" panose="020B0604020202020204" charset="-78"/>
                <a:ea typeface="Cairo"/>
                <a:cs typeface="Cairo Semi-Bold" panose="020B0604020202020204" charset="-78"/>
                <a:sym typeface="Cairo"/>
              </a:rPr>
              <a:t>4</a:t>
            </a:r>
            <a:r>
              <a:rPr lang="ar-EG" sz="3000" dirty="0">
                <a:solidFill>
                  <a:srgbClr val="1A1B18"/>
                </a:solidFill>
                <a:latin typeface="Cairo Semi-Bold" panose="020B0604020202020204" charset="-78"/>
                <a:ea typeface="Cairo"/>
                <a:cs typeface="Cairo Semi-Bold" panose="020B0604020202020204" charset="-78"/>
                <a:sym typeface="Cairo"/>
                <a:rtl/>
              </a:rPr>
              <a:t>. تنظيم الألعاب الإلكترونية، بما يشمل:</a:t>
            </a:r>
          </a:p>
        </p:txBody>
      </p:sp>
      <p:sp>
        <p:nvSpPr>
          <p:cNvPr id="15" name="TextBox 15"/>
          <p:cNvSpPr txBox="1"/>
          <p:nvPr/>
        </p:nvSpPr>
        <p:spPr>
          <a:xfrm>
            <a:off x="4855345" y="7701952"/>
            <a:ext cx="12003690" cy="1795363"/>
          </a:xfrm>
          <a:prstGeom prst="rect">
            <a:avLst/>
          </a:prstGeom>
        </p:spPr>
        <p:txBody>
          <a:bodyPr lIns="0" tIns="0" rIns="0" bIns="0" rtlCol="0" anchor="t">
            <a:spAutoFit/>
          </a:bodyPr>
          <a:lstStyle/>
          <a:p>
            <a:pPr marL="539753" lvl="1" indent="-269876" algn="r" rtl="1">
              <a:lnSpc>
                <a:spcPts val="3500"/>
              </a:lnSpc>
              <a:buFont typeface="Arial"/>
              <a:buChar char="•"/>
            </a:pPr>
            <a:r>
              <a:rPr lang="ar-EG" sz="2500" dirty="0">
                <a:solidFill>
                  <a:srgbClr val="1A1B18"/>
                </a:solidFill>
                <a:latin typeface="Cairo Semi-Bold" panose="020B0604020202020204" charset="-78"/>
                <a:ea typeface="Cairo"/>
                <a:cs typeface="Cairo Semi-Bold" panose="020B0604020202020204" charset="-78"/>
                <a:sym typeface="Cairo"/>
                <a:rtl/>
              </a:rPr>
              <a:t>اعتماد تصنيف عمري للألعاب (على غرار نظام </a:t>
            </a:r>
            <a:r>
              <a:rPr lang="en-US" sz="2500" dirty="0">
                <a:solidFill>
                  <a:srgbClr val="1A1B18"/>
                </a:solidFill>
                <a:latin typeface="Cairo Semi-Bold" panose="020B0604020202020204" charset="-78"/>
                <a:ea typeface="Cairo"/>
                <a:cs typeface="Cairo Semi-Bold" panose="020B0604020202020204" charset="-78"/>
                <a:sym typeface="Cairo"/>
              </a:rPr>
              <a:t>PEGI</a:t>
            </a:r>
            <a:r>
              <a:rPr lang="ar-EG" sz="2500" dirty="0">
                <a:solidFill>
                  <a:srgbClr val="1A1B18"/>
                </a:solidFill>
                <a:latin typeface="Cairo Semi-Bold" panose="020B0604020202020204" charset="-78"/>
                <a:ea typeface="Cairo"/>
                <a:cs typeface="Cairo Semi-Bold" panose="020B0604020202020204" charset="-78"/>
                <a:sym typeface="Cairo"/>
                <a:rtl/>
              </a:rPr>
              <a:t>).</a:t>
            </a:r>
          </a:p>
          <a:p>
            <a:pPr marL="539753" lvl="1" indent="-269876" algn="r" rtl="1">
              <a:lnSpc>
                <a:spcPts val="3500"/>
              </a:lnSpc>
              <a:buFont typeface="Arial"/>
              <a:buChar char="•"/>
            </a:pPr>
            <a:r>
              <a:rPr lang="ar-EG" sz="2500" dirty="0">
                <a:solidFill>
                  <a:srgbClr val="1A1B18"/>
                </a:solidFill>
                <a:latin typeface="Cairo Semi-Bold" panose="020B0604020202020204" charset="-78"/>
                <a:ea typeface="Cairo"/>
                <a:cs typeface="Cairo Semi-Bold" panose="020B0604020202020204" charset="-78"/>
                <a:sym typeface="Cairo"/>
                <a:rtl/>
              </a:rPr>
              <a:t>ضبط عمليات الشراء داخل التطبيق و"صناديق الغنائم" (</a:t>
            </a:r>
            <a:r>
              <a:rPr lang="en-US" sz="2500" dirty="0">
                <a:solidFill>
                  <a:srgbClr val="1A1B18"/>
                </a:solidFill>
                <a:latin typeface="Cairo Semi-Bold" panose="020B0604020202020204" charset="-78"/>
                <a:ea typeface="Cairo"/>
                <a:cs typeface="Cairo Semi-Bold" panose="020B0604020202020204" charset="-78"/>
                <a:sym typeface="Cairo"/>
              </a:rPr>
              <a:t>Loot Boxes</a:t>
            </a:r>
            <a:r>
              <a:rPr lang="ar-EG" sz="2500" dirty="0">
                <a:solidFill>
                  <a:srgbClr val="1A1B18"/>
                </a:solidFill>
                <a:latin typeface="Cairo Semi-Bold" panose="020B0604020202020204" charset="-78"/>
                <a:ea typeface="Cairo"/>
                <a:cs typeface="Cairo Semi-Bold" panose="020B0604020202020204" charset="-78"/>
                <a:sym typeface="Cairo"/>
                <a:rtl/>
              </a:rPr>
              <a:t>).</a:t>
            </a:r>
          </a:p>
          <a:p>
            <a:pPr marL="539753" lvl="1" indent="-269876" algn="r" rtl="1">
              <a:lnSpc>
                <a:spcPts val="3500"/>
              </a:lnSpc>
              <a:buFont typeface="Arial"/>
              <a:buChar char="•"/>
            </a:pPr>
            <a:r>
              <a:rPr lang="ar-EG" sz="2500" dirty="0">
                <a:solidFill>
                  <a:srgbClr val="1A1B18"/>
                </a:solidFill>
                <a:latin typeface="Cairo Semi-Bold" panose="020B0604020202020204" charset="-78"/>
                <a:ea typeface="Cairo"/>
                <a:cs typeface="Cairo Semi-Bold" panose="020B0604020202020204" charset="-78"/>
                <a:sym typeface="Cairo"/>
                <a:rtl/>
              </a:rPr>
              <a:t>وضع حدود لوقت اللعب.</a:t>
            </a:r>
          </a:p>
          <a:p>
            <a:pPr marL="539753" lvl="1" indent="-269876" algn="r" rtl="1">
              <a:lnSpc>
                <a:spcPts val="3500"/>
              </a:lnSpc>
              <a:buFont typeface="Arial"/>
              <a:buChar char="•"/>
            </a:pPr>
            <a:r>
              <a:rPr lang="ar-EG" sz="2500" dirty="0">
                <a:solidFill>
                  <a:srgbClr val="1A1B18"/>
                </a:solidFill>
                <a:latin typeface="Cairo Semi-Bold" panose="020B0604020202020204" charset="-78"/>
                <a:ea typeface="Cairo"/>
                <a:cs typeface="Cairo Semi-Bold" panose="020B0604020202020204" charset="-78"/>
                <a:sym typeface="Cairo"/>
                <a:rtl/>
              </a:rPr>
              <a:t>حماية القاصرين من مخاطر التواصل مع الغرباء عبر الألعاب.</a:t>
            </a:r>
          </a:p>
        </p:txBody>
      </p:sp>
      <p:sp>
        <p:nvSpPr>
          <p:cNvPr id="16" name="Freeform 16"/>
          <p:cNvSpPr/>
          <p:nvPr/>
        </p:nvSpPr>
        <p:spPr>
          <a:xfrm>
            <a:off x="1028700" y="728280"/>
            <a:ext cx="2712359" cy="901859"/>
          </a:xfrm>
          <a:custGeom>
            <a:avLst/>
            <a:gdLst/>
            <a:ahLst/>
            <a:cxnLst/>
            <a:rect l="l" t="t" r="r" b="b"/>
            <a:pathLst>
              <a:path w="2712359" h="901859">
                <a:moveTo>
                  <a:pt x="0" y="0"/>
                </a:moveTo>
                <a:lnTo>
                  <a:pt x="2712359" y="0"/>
                </a:lnTo>
                <a:lnTo>
                  <a:pt x="2712359" y="901859"/>
                </a:lnTo>
                <a:lnTo>
                  <a:pt x="0" y="901859"/>
                </a:lnTo>
                <a:lnTo>
                  <a:pt x="0" y="0"/>
                </a:lnTo>
                <a:close/>
              </a:path>
            </a:pathLst>
          </a:custGeom>
          <a:blipFill>
            <a:blip r:embed="rId2"/>
            <a:stretch>
              <a:fillRect/>
            </a:stretch>
          </a:blipFill>
        </p:spPr>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EBE7E0"/>
        </a:solidFill>
        <a:effectLst/>
      </p:bgPr>
    </p:bg>
    <p:spTree>
      <p:nvGrpSpPr>
        <p:cNvPr id="1" name=""/>
        <p:cNvGrpSpPr/>
        <p:nvPr/>
      </p:nvGrpSpPr>
      <p:grpSpPr>
        <a:xfrm>
          <a:off x="0" y="0"/>
          <a:ext cx="0" cy="0"/>
          <a:chOff x="0" y="0"/>
          <a:chExt cx="0" cy="0"/>
        </a:xfrm>
      </p:grpSpPr>
      <p:sp>
        <p:nvSpPr>
          <p:cNvPr id="2" name="TextBox 2"/>
          <p:cNvSpPr txBox="1"/>
          <p:nvPr/>
        </p:nvSpPr>
        <p:spPr>
          <a:xfrm>
            <a:off x="2480877" y="2695439"/>
            <a:ext cx="14324458" cy="2018671"/>
          </a:xfrm>
          <a:prstGeom prst="rect">
            <a:avLst/>
          </a:prstGeom>
        </p:spPr>
        <p:txBody>
          <a:bodyPr lIns="0" tIns="0" rIns="0" bIns="0" rtlCol="0" anchor="t">
            <a:spAutoFit/>
          </a:bodyPr>
          <a:lstStyle/>
          <a:p>
            <a:pPr algn="r" rtl="1">
              <a:lnSpc>
                <a:spcPts val="7370"/>
              </a:lnSpc>
            </a:pPr>
            <a:r>
              <a:rPr lang="ar-EG" sz="6700" b="1" dirty="0">
                <a:solidFill>
                  <a:srgbClr val="1A1B18"/>
                </a:solidFill>
                <a:latin typeface="Mirza Bold"/>
                <a:ea typeface="Mirza Bold"/>
                <a:cs typeface="Mirza Bold"/>
                <a:sym typeface="Mirza Bold"/>
                <a:rtl/>
              </a:rPr>
              <a:t>المحور الثامن:</a:t>
            </a:r>
          </a:p>
          <a:p>
            <a:pPr algn="r" rtl="1">
              <a:lnSpc>
                <a:spcPts val="7370"/>
              </a:lnSpc>
            </a:pPr>
            <a:r>
              <a:rPr lang="ar-EG" sz="6700" b="1" dirty="0">
                <a:solidFill>
                  <a:srgbClr val="1A1B18"/>
                </a:solidFill>
                <a:latin typeface="Mirza Bold"/>
                <a:ea typeface="Mirza Bold"/>
                <a:cs typeface="Mirza Bold"/>
                <a:sym typeface="Mirza Bold"/>
                <a:rtl/>
              </a:rPr>
              <a:t> الحوكمة الوطنية والمتابعة</a:t>
            </a:r>
          </a:p>
        </p:txBody>
      </p:sp>
      <p:grpSp>
        <p:nvGrpSpPr>
          <p:cNvPr id="3" name="Group 3"/>
          <p:cNvGrpSpPr/>
          <p:nvPr/>
        </p:nvGrpSpPr>
        <p:grpSpPr>
          <a:xfrm>
            <a:off x="16805335" y="574735"/>
            <a:ext cx="907930" cy="907930"/>
            <a:chOff x="0" y="0"/>
            <a:chExt cx="1210574" cy="1210574"/>
          </a:xfrm>
        </p:grpSpPr>
        <p:grpSp>
          <p:nvGrpSpPr>
            <p:cNvPr id="4" name="Group 4"/>
            <p:cNvGrpSpPr/>
            <p:nvPr/>
          </p:nvGrpSpPr>
          <p:grpSpPr>
            <a:xfrm>
              <a:off x="0" y="0"/>
              <a:ext cx="1210574" cy="1210574"/>
              <a:chOff x="0" y="0"/>
              <a:chExt cx="6350000" cy="6350000"/>
            </a:xfrm>
          </p:grpSpPr>
          <p:sp>
            <p:nvSpPr>
              <p:cNvPr id="5" name="Freeform 5"/>
              <p:cNvSpPr/>
              <p:nvPr/>
            </p:nvSpPr>
            <p:spPr>
              <a:xfrm flipH="1">
                <a:off x="0" y="0"/>
                <a:ext cx="6350000" cy="6350000"/>
              </a:xfrm>
              <a:custGeom>
                <a:avLst/>
                <a:gdLst/>
                <a:ahLst/>
                <a:cxnLst/>
                <a:rect l="l" t="t" r="r" b="b"/>
                <a:pathLst>
                  <a:path w="6350000" h="6350000">
                    <a:moveTo>
                      <a:pt x="3175000" y="0"/>
                    </a:moveTo>
                    <a:cubicBezTo>
                      <a:pt x="4928504" y="0"/>
                      <a:pt x="6350000" y="1421496"/>
                      <a:pt x="6350000" y="3175000"/>
                    </a:cubicBezTo>
                    <a:cubicBezTo>
                      <a:pt x="6350000" y="4928504"/>
                      <a:pt x="4928504" y="6350000"/>
                      <a:pt x="3175000" y="6350000"/>
                    </a:cubicBezTo>
                    <a:cubicBezTo>
                      <a:pt x="1421496" y="6350000"/>
                      <a:pt x="0" y="4928504"/>
                      <a:pt x="0" y="3175000"/>
                    </a:cubicBezTo>
                    <a:cubicBezTo>
                      <a:pt x="0" y="1421496"/>
                      <a:pt x="1421496" y="0"/>
                      <a:pt x="3175000" y="0"/>
                    </a:cubicBezTo>
                    <a:close/>
                  </a:path>
                </a:pathLst>
              </a:custGeom>
              <a:solidFill>
                <a:srgbClr val="ED1C24"/>
              </a:solidFill>
            </p:spPr>
          </p:sp>
        </p:grpSp>
        <p:sp>
          <p:nvSpPr>
            <p:cNvPr id="6" name="TextBox 6"/>
            <p:cNvSpPr txBox="1"/>
            <p:nvPr/>
          </p:nvSpPr>
          <p:spPr>
            <a:xfrm>
              <a:off x="241518" y="263971"/>
              <a:ext cx="727537" cy="644532"/>
            </a:xfrm>
            <a:prstGeom prst="rect">
              <a:avLst/>
            </a:prstGeom>
          </p:spPr>
          <p:txBody>
            <a:bodyPr lIns="0" tIns="0" rIns="0" bIns="0" rtlCol="0" anchor="t">
              <a:spAutoFit/>
            </a:bodyPr>
            <a:lstStyle/>
            <a:p>
              <a:pPr algn="ctr">
                <a:lnSpc>
                  <a:spcPts val="3300"/>
                </a:lnSpc>
              </a:pPr>
              <a:r>
                <a:rPr lang="en-US" sz="3000" b="1">
                  <a:solidFill>
                    <a:srgbClr val="FAFAFA"/>
                  </a:solidFill>
                  <a:latin typeface="Mirza Bold"/>
                  <a:ea typeface="Mirza Bold"/>
                  <a:cs typeface="Mirza Bold"/>
                  <a:sym typeface="Mirza Bold"/>
                </a:rPr>
                <a:t>18</a:t>
              </a:r>
            </a:p>
          </p:txBody>
        </p:sp>
      </p:grpSp>
      <p:grpSp>
        <p:nvGrpSpPr>
          <p:cNvPr id="7" name="Group 7"/>
          <p:cNvGrpSpPr/>
          <p:nvPr/>
        </p:nvGrpSpPr>
        <p:grpSpPr>
          <a:xfrm>
            <a:off x="1028700" y="5539594"/>
            <a:ext cx="15776635" cy="1852037"/>
            <a:chOff x="0" y="0"/>
            <a:chExt cx="21035513" cy="2469383"/>
          </a:xfrm>
        </p:grpSpPr>
        <p:sp>
          <p:nvSpPr>
            <p:cNvPr id="8" name="TextBox 8"/>
            <p:cNvSpPr txBox="1"/>
            <p:nvPr/>
          </p:nvSpPr>
          <p:spPr>
            <a:xfrm>
              <a:off x="0" y="1033092"/>
              <a:ext cx="21035513" cy="1436291"/>
            </a:xfrm>
            <a:prstGeom prst="rect">
              <a:avLst/>
            </a:prstGeom>
          </p:spPr>
          <p:txBody>
            <a:bodyPr lIns="0" tIns="0" rIns="0" bIns="0" rtlCol="0" anchor="t">
              <a:spAutoFit/>
            </a:bodyPr>
            <a:lstStyle/>
            <a:p>
              <a:pPr algn="r" rtl="1">
                <a:lnSpc>
                  <a:spcPts val="4200"/>
                </a:lnSpc>
              </a:pPr>
              <a:r>
                <a:rPr lang="ar-EG" sz="3000" dirty="0">
                  <a:solidFill>
                    <a:srgbClr val="1A1B18"/>
                  </a:solidFill>
                  <a:latin typeface="Cairo Semi-Bold" panose="020B0604020202020204" charset="-78"/>
                  <a:ea typeface="Cairo"/>
                  <a:cs typeface="Cairo Semi-Bold" panose="020B0604020202020204" charset="-78"/>
                  <a:sym typeface="Cairo"/>
                  <a:rtl/>
                </a:rPr>
                <a:t>إنشاء "المجلس الوطني لحماية القاصرين في البيئة الرقمية" برئاسة رئيس مجلس الوزراء، تتولّى مهامه إعداد السياسات ومتابعة التنفيذ، وإصدار التقارير السنوية، واقتراح التعديلات التشريعية.</a:t>
              </a:r>
            </a:p>
          </p:txBody>
        </p:sp>
        <p:sp>
          <p:nvSpPr>
            <p:cNvPr id="9" name="AutoShape 9"/>
            <p:cNvSpPr/>
            <p:nvPr/>
          </p:nvSpPr>
          <p:spPr>
            <a:xfrm>
              <a:off x="0" y="0"/>
              <a:ext cx="21035513" cy="48180"/>
            </a:xfrm>
            <a:prstGeom prst="rect">
              <a:avLst/>
            </a:prstGeom>
            <a:solidFill>
              <a:srgbClr val="ED1C24"/>
            </a:solidFill>
          </p:spPr>
        </p:sp>
      </p:grpSp>
      <p:sp>
        <p:nvSpPr>
          <p:cNvPr id="10" name="Freeform 10"/>
          <p:cNvSpPr/>
          <p:nvPr/>
        </p:nvSpPr>
        <p:spPr>
          <a:xfrm>
            <a:off x="1028700" y="728280"/>
            <a:ext cx="2712359" cy="901859"/>
          </a:xfrm>
          <a:custGeom>
            <a:avLst/>
            <a:gdLst/>
            <a:ahLst/>
            <a:cxnLst/>
            <a:rect l="l" t="t" r="r" b="b"/>
            <a:pathLst>
              <a:path w="2712359" h="901859">
                <a:moveTo>
                  <a:pt x="0" y="0"/>
                </a:moveTo>
                <a:lnTo>
                  <a:pt x="2712359" y="0"/>
                </a:lnTo>
                <a:lnTo>
                  <a:pt x="2712359" y="901859"/>
                </a:lnTo>
                <a:lnTo>
                  <a:pt x="0" y="901859"/>
                </a:lnTo>
                <a:lnTo>
                  <a:pt x="0" y="0"/>
                </a:lnTo>
                <a:close/>
              </a:path>
            </a:pathLst>
          </a:custGeom>
          <a:blipFill>
            <a:blip r:embed="rId2"/>
            <a:stretch>
              <a:fillRect/>
            </a:stretch>
          </a:blipFill>
        </p:spPr>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EBE7E0"/>
        </a:solidFill>
        <a:effectLst/>
      </p:bgPr>
    </p:bg>
    <p:spTree>
      <p:nvGrpSpPr>
        <p:cNvPr id="1" name=""/>
        <p:cNvGrpSpPr/>
        <p:nvPr/>
      </p:nvGrpSpPr>
      <p:grpSpPr>
        <a:xfrm>
          <a:off x="0" y="0"/>
          <a:ext cx="0" cy="0"/>
          <a:chOff x="0" y="0"/>
          <a:chExt cx="0" cy="0"/>
        </a:xfrm>
      </p:grpSpPr>
      <p:grpSp>
        <p:nvGrpSpPr>
          <p:cNvPr id="2" name="Group 2"/>
          <p:cNvGrpSpPr/>
          <p:nvPr/>
        </p:nvGrpSpPr>
        <p:grpSpPr>
          <a:xfrm>
            <a:off x="16805335" y="8804335"/>
            <a:ext cx="907930" cy="907930"/>
            <a:chOff x="0" y="0"/>
            <a:chExt cx="1210574" cy="1210574"/>
          </a:xfrm>
        </p:grpSpPr>
        <p:grpSp>
          <p:nvGrpSpPr>
            <p:cNvPr id="3" name="Group 3"/>
            <p:cNvGrpSpPr/>
            <p:nvPr/>
          </p:nvGrpSpPr>
          <p:grpSpPr>
            <a:xfrm>
              <a:off x="0" y="0"/>
              <a:ext cx="1210574" cy="1210574"/>
              <a:chOff x="0" y="0"/>
              <a:chExt cx="6350000" cy="6350000"/>
            </a:xfrm>
          </p:grpSpPr>
          <p:sp>
            <p:nvSpPr>
              <p:cNvPr id="4" name="Freeform 4"/>
              <p:cNvSpPr/>
              <p:nvPr/>
            </p:nvSpPr>
            <p:spPr>
              <a:xfrm flipH="1">
                <a:off x="0" y="0"/>
                <a:ext cx="6350000" cy="6350000"/>
              </a:xfrm>
              <a:custGeom>
                <a:avLst/>
                <a:gdLst/>
                <a:ahLst/>
                <a:cxnLst/>
                <a:rect l="l" t="t" r="r" b="b"/>
                <a:pathLst>
                  <a:path w="6350000" h="6350000">
                    <a:moveTo>
                      <a:pt x="3175000" y="0"/>
                    </a:moveTo>
                    <a:cubicBezTo>
                      <a:pt x="4928504" y="0"/>
                      <a:pt x="6350000" y="1421496"/>
                      <a:pt x="6350000" y="3175000"/>
                    </a:cubicBezTo>
                    <a:cubicBezTo>
                      <a:pt x="6350000" y="4928504"/>
                      <a:pt x="4928504" y="6350000"/>
                      <a:pt x="3175000" y="6350000"/>
                    </a:cubicBezTo>
                    <a:cubicBezTo>
                      <a:pt x="1421496" y="6350000"/>
                      <a:pt x="0" y="4928504"/>
                      <a:pt x="0" y="3175000"/>
                    </a:cubicBezTo>
                    <a:cubicBezTo>
                      <a:pt x="0" y="1421496"/>
                      <a:pt x="1421496" y="0"/>
                      <a:pt x="3175000" y="0"/>
                    </a:cubicBezTo>
                    <a:close/>
                  </a:path>
                </a:pathLst>
              </a:custGeom>
              <a:solidFill>
                <a:srgbClr val="ED1C24"/>
              </a:solidFill>
            </p:spPr>
          </p:sp>
        </p:grpSp>
        <p:sp>
          <p:nvSpPr>
            <p:cNvPr id="5" name="TextBox 5"/>
            <p:cNvSpPr txBox="1"/>
            <p:nvPr/>
          </p:nvSpPr>
          <p:spPr>
            <a:xfrm>
              <a:off x="241518" y="263971"/>
              <a:ext cx="727537" cy="644532"/>
            </a:xfrm>
            <a:prstGeom prst="rect">
              <a:avLst/>
            </a:prstGeom>
          </p:spPr>
          <p:txBody>
            <a:bodyPr lIns="0" tIns="0" rIns="0" bIns="0" rtlCol="0" anchor="t">
              <a:spAutoFit/>
            </a:bodyPr>
            <a:lstStyle/>
            <a:p>
              <a:pPr algn="ctr">
                <a:lnSpc>
                  <a:spcPts val="3300"/>
                </a:lnSpc>
              </a:pPr>
              <a:r>
                <a:rPr lang="en-US" sz="3000" b="1">
                  <a:solidFill>
                    <a:srgbClr val="FAFAFA"/>
                  </a:solidFill>
                  <a:latin typeface="Mirza Bold"/>
                  <a:ea typeface="Mirza Bold"/>
                  <a:cs typeface="Mirza Bold"/>
                  <a:sym typeface="Mirza Bold"/>
                </a:rPr>
                <a:t>19</a:t>
              </a:r>
            </a:p>
          </p:txBody>
        </p:sp>
      </p:grpSp>
      <p:sp>
        <p:nvSpPr>
          <p:cNvPr id="6" name="AutoShape 6"/>
          <p:cNvSpPr/>
          <p:nvPr/>
        </p:nvSpPr>
        <p:spPr>
          <a:xfrm>
            <a:off x="1028700" y="5114206"/>
            <a:ext cx="16230600" cy="29294"/>
          </a:xfrm>
          <a:prstGeom prst="rect">
            <a:avLst/>
          </a:prstGeom>
          <a:solidFill>
            <a:srgbClr val="ED1C24"/>
          </a:solidFill>
        </p:spPr>
      </p:sp>
      <p:sp>
        <p:nvSpPr>
          <p:cNvPr id="7" name="TextBox 7"/>
          <p:cNvSpPr txBox="1"/>
          <p:nvPr/>
        </p:nvSpPr>
        <p:spPr>
          <a:xfrm>
            <a:off x="1305256" y="2582350"/>
            <a:ext cx="15954043" cy="2146742"/>
          </a:xfrm>
          <a:prstGeom prst="rect">
            <a:avLst/>
          </a:prstGeom>
        </p:spPr>
        <p:txBody>
          <a:bodyPr lIns="0" tIns="0" rIns="0" bIns="0" rtlCol="0" anchor="t">
            <a:spAutoFit/>
          </a:bodyPr>
          <a:lstStyle/>
          <a:p>
            <a:pPr algn="r" rtl="1">
              <a:lnSpc>
                <a:spcPts val="8800"/>
              </a:lnSpc>
            </a:pPr>
            <a:r>
              <a:rPr lang="ar-EG" sz="6700" b="1" dirty="0">
                <a:solidFill>
                  <a:srgbClr val="1A1B18"/>
                </a:solidFill>
                <a:latin typeface="Mirza Bold"/>
                <a:ea typeface="Mirza Bold"/>
                <a:cs typeface="Mirza Bold"/>
                <a:sym typeface="Mirza Bold"/>
                <a:rtl/>
              </a:rPr>
              <a:t>المحور التاسع:</a:t>
            </a:r>
          </a:p>
          <a:p>
            <a:pPr algn="r" rtl="1">
              <a:lnSpc>
                <a:spcPts val="8800"/>
              </a:lnSpc>
            </a:pPr>
            <a:r>
              <a:rPr lang="ar-EG" sz="6700" b="1" dirty="0">
                <a:solidFill>
                  <a:srgbClr val="1A1B18"/>
                </a:solidFill>
                <a:latin typeface="Mirza Bold"/>
                <a:ea typeface="Mirza Bold"/>
                <a:cs typeface="Mirza Bold"/>
                <a:sym typeface="Mirza Bold"/>
                <a:rtl/>
              </a:rPr>
              <a:t> المرصد الوطني للاستخدام الرقمي للقاصرين</a:t>
            </a:r>
          </a:p>
        </p:txBody>
      </p:sp>
      <p:sp>
        <p:nvSpPr>
          <p:cNvPr id="8" name="Freeform 8"/>
          <p:cNvSpPr/>
          <p:nvPr/>
        </p:nvSpPr>
        <p:spPr>
          <a:xfrm flipH="1">
            <a:off x="10943983" y="6170325"/>
            <a:ext cx="505507" cy="460011"/>
          </a:xfrm>
          <a:custGeom>
            <a:avLst/>
            <a:gdLst/>
            <a:ahLst/>
            <a:cxnLst/>
            <a:rect l="l" t="t" r="r" b="b"/>
            <a:pathLst>
              <a:path w="505507" h="460011">
                <a:moveTo>
                  <a:pt x="505506" y="0"/>
                </a:moveTo>
                <a:lnTo>
                  <a:pt x="0" y="0"/>
                </a:lnTo>
                <a:lnTo>
                  <a:pt x="0" y="460011"/>
                </a:lnTo>
                <a:lnTo>
                  <a:pt x="505506" y="460011"/>
                </a:lnTo>
                <a:lnTo>
                  <a:pt x="505506" y="0"/>
                </a:lnTo>
                <a:close/>
              </a:path>
            </a:pathLst>
          </a:custGeom>
          <a:blipFill>
            <a:blip r:embed="rId2">
              <a:extLst>
                <a:ext uri="{96DAC541-7B7A-43D3-8B79-37D633B846F1}">
                  <asvg:svgBlip xmlns:asvg="http://schemas.microsoft.com/office/drawing/2016/SVG/main" r:embed="rId3"/>
                </a:ext>
              </a:extLst>
            </a:blip>
            <a:stretch>
              <a:fillRect/>
            </a:stretch>
          </a:blipFill>
        </p:spPr>
      </p:sp>
      <p:sp>
        <p:nvSpPr>
          <p:cNvPr id="9" name="TextBox 9"/>
          <p:cNvSpPr txBox="1"/>
          <p:nvPr/>
        </p:nvSpPr>
        <p:spPr>
          <a:xfrm>
            <a:off x="6838511" y="6145681"/>
            <a:ext cx="3964517" cy="484540"/>
          </a:xfrm>
          <a:prstGeom prst="rect">
            <a:avLst/>
          </a:prstGeom>
        </p:spPr>
        <p:txBody>
          <a:bodyPr lIns="0" tIns="0" rIns="0" bIns="0" rtlCol="0" anchor="t">
            <a:spAutoFit/>
          </a:bodyPr>
          <a:lstStyle/>
          <a:p>
            <a:pPr algn="r" rtl="1">
              <a:lnSpc>
                <a:spcPts val="3905"/>
              </a:lnSpc>
            </a:pPr>
            <a:r>
              <a:rPr lang="en-US" sz="3004" b="1" dirty="0">
                <a:solidFill>
                  <a:srgbClr val="1A1B18"/>
                </a:solidFill>
                <a:latin typeface="Cairo Semi-Bold"/>
                <a:ea typeface="Cairo Semi-Bold"/>
                <a:cs typeface="Cairo Semi-Bold"/>
                <a:sym typeface="Cairo Semi-Bold"/>
              </a:rPr>
              <a:t>1</a:t>
            </a:r>
            <a:r>
              <a:rPr lang="ar-EG" sz="3004" b="1" dirty="0">
                <a:solidFill>
                  <a:srgbClr val="1A1B18"/>
                </a:solidFill>
                <a:latin typeface="Cairo Semi-Bold"/>
                <a:ea typeface="Cairo Semi-Bold"/>
                <a:cs typeface="Cairo Semi-Bold"/>
                <a:sym typeface="Cairo Semi-Bold"/>
                <a:rtl/>
              </a:rPr>
              <a:t>. جمع البيانات الوطنية.</a:t>
            </a:r>
          </a:p>
        </p:txBody>
      </p:sp>
      <p:sp>
        <p:nvSpPr>
          <p:cNvPr id="10" name="Freeform 10"/>
          <p:cNvSpPr/>
          <p:nvPr/>
        </p:nvSpPr>
        <p:spPr>
          <a:xfrm flipH="1">
            <a:off x="10943983" y="7042416"/>
            <a:ext cx="505507" cy="460011"/>
          </a:xfrm>
          <a:custGeom>
            <a:avLst/>
            <a:gdLst/>
            <a:ahLst/>
            <a:cxnLst/>
            <a:rect l="l" t="t" r="r" b="b"/>
            <a:pathLst>
              <a:path w="505507" h="460011">
                <a:moveTo>
                  <a:pt x="505506" y="0"/>
                </a:moveTo>
                <a:lnTo>
                  <a:pt x="0" y="0"/>
                </a:lnTo>
                <a:lnTo>
                  <a:pt x="0" y="460011"/>
                </a:lnTo>
                <a:lnTo>
                  <a:pt x="505506" y="460011"/>
                </a:lnTo>
                <a:lnTo>
                  <a:pt x="505506" y="0"/>
                </a:lnTo>
                <a:close/>
              </a:path>
            </a:pathLst>
          </a:custGeom>
          <a:blipFill>
            <a:blip r:embed="rId2">
              <a:extLst>
                <a:ext uri="{96DAC541-7B7A-43D3-8B79-37D633B846F1}">
                  <asvg:svgBlip xmlns:asvg="http://schemas.microsoft.com/office/drawing/2016/SVG/main" r:embed="rId3"/>
                </a:ext>
              </a:extLst>
            </a:blip>
            <a:stretch>
              <a:fillRect/>
            </a:stretch>
          </a:blipFill>
        </p:spPr>
      </p:sp>
      <p:sp>
        <p:nvSpPr>
          <p:cNvPr id="11" name="TextBox 11"/>
          <p:cNvSpPr txBox="1"/>
          <p:nvPr/>
        </p:nvSpPr>
        <p:spPr>
          <a:xfrm>
            <a:off x="6842106" y="7019801"/>
            <a:ext cx="3964517" cy="482626"/>
          </a:xfrm>
          <a:prstGeom prst="rect">
            <a:avLst/>
          </a:prstGeom>
        </p:spPr>
        <p:txBody>
          <a:bodyPr lIns="0" tIns="0" rIns="0" bIns="0" rtlCol="0" anchor="t">
            <a:spAutoFit/>
          </a:bodyPr>
          <a:lstStyle/>
          <a:p>
            <a:pPr algn="r" rtl="1">
              <a:lnSpc>
                <a:spcPts val="3905"/>
              </a:lnSpc>
            </a:pPr>
            <a:r>
              <a:rPr lang="en-US" sz="3004" b="1">
                <a:solidFill>
                  <a:srgbClr val="1A1B18"/>
                </a:solidFill>
                <a:latin typeface="Cairo Semi-Bold"/>
                <a:ea typeface="Cairo Semi-Bold"/>
                <a:cs typeface="Cairo Semi-Bold"/>
                <a:sym typeface="Cairo Semi-Bold"/>
              </a:rPr>
              <a:t>2</a:t>
            </a:r>
            <a:r>
              <a:rPr lang="ar-EG" sz="3004" b="1">
                <a:solidFill>
                  <a:srgbClr val="1A1B18"/>
                </a:solidFill>
                <a:latin typeface="Cairo Semi-Bold"/>
                <a:ea typeface="Cairo Semi-Bold"/>
                <a:cs typeface="Cairo Semi-Bold"/>
                <a:sym typeface="Cairo Semi-Bold"/>
                <a:rtl/>
              </a:rPr>
              <a:t>. إجراء الدراسات الدورية.</a:t>
            </a:r>
          </a:p>
        </p:txBody>
      </p:sp>
      <p:sp>
        <p:nvSpPr>
          <p:cNvPr id="12" name="Freeform 12"/>
          <p:cNvSpPr/>
          <p:nvPr/>
        </p:nvSpPr>
        <p:spPr>
          <a:xfrm flipH="1">
            <a:off x="10943983" y="7914507"/>
            <a:ext cx="505507" cy="460011"/>
          </a:xfrm>
          <a:custGeom>
            <a:avLst/>
            <a:gdLst/>
            <a:ahLst/>
            <a:cxnLst/>
            <a:rect l="l" t="t" r="r" b="b"/>
            <a:pathLst>
              <a:path w="505507" h="460011">
                <a:moveTo>
                  <a:pt x="505506" y="0"/>
                </a:moveTo>
                <a:lnTo>
                  <a:pt x="0" y="0"/>
                </a:lnTo>
                <a:lnTo>
                  <a:pt x="0" y="460011"/>
                </a:lnTo>
                <a:lnTo>
                  <a:pt x="505506" y="460011"/>
                </a:lnTo>
                <a:lnTo>
                  <a:pt x="505506" y="0"/>
                </a:lnTo>
                <a:close/>
              </a:path>
            </a:pathLst>
          </a:custGeom>
          <a:blipFill>
            <a:blip r:embed="rId2">
              <a:extLst>
                <a:ext uri="{96DAC541-7B7A-43D3-8B79-37D633B846F1}">
                  <asvg:svgBlip xmlns:asvg="http://schemas.microsoft.com/office/drawing/2016/SVG/main" r:embed="rId3"/>
                </a:ext>
              </a:extLst>
            </a:blip>
            <a:stretch>
              <a:fillRect/>
            </a:stretch>
          </a:blipFill>
        </p:spPr>
      </p:sp>
      <p:sp>
        <p:nvSpPr>
          <p:cNvPr id="13" name="Freeform 13"/>
          <p:cNvSpPr/>
          <p:nvPr/>
        </p:nvSpPr>
        <p:spPr>
          <a:xfrm flipH="1">
            <a:off x="10943983" y="8792444"/>
            <a:ext cx="505507" cy="460011"/>
          </a:xfrm>
          <a:custGeom>
            <a:avLst/>
            <a:gdLst/>
            <a:ahLst/>
            <a:cxnLst/>
            <a:rect l="l" t="t" r="r" b="b"/>
            <a:pathLst>
              <a:path w="505507" h="460011">
                <a:moveTo>
                  <a:pt x="505506" y="0"/>
                </a:moveTo>
                <a:lnTo>
                  <a:pt x="0" y="0"/>
                </a:lnTo>
                <a:lnTo>
                  <a:pt x="0" y="460011"/>
                </a:lnTo>
                <a:lnTo>
                  <a:pt x="505506" y="460011"/>
                </a:lnTo>
                <a:lnTo>
                  <a:pt x="505506" y="0"/>
                </a:lnTo>
                <a:close/>
              </a:path>
            </a:pathLst>
          </a:custGeom>
          <a:blipFill>
            <a:blip r:embed="rId2">
              <a:extLst>
                <a:ext uri="{96DAC541-7B7A-43D3-8B79-37D633B846F1}">
                  <asvg:svgBlip xmlns:asvg="http://schemas.microsoft.com/office/drawing/2016/SVG/main" r:embed="rId3"/>
                </a:ext>
              </a:extLst>
            </a:blip>
            <a:stretch>
              <a:fillRect/>
            </a:stretch>
          </a:blipFill>
        </p:spPr>
      </p:sp>
      <p:sp>
        <p:nvSpPr>
          <p:cNvPr id="14" name="TextBox 14"/>
          <p:cNvSpPr txBox="1"/>
          <p:nvPr/>
        </p:nvSpPr>
        <p:spPr>
          <a:xfrm>
            <a:off x="6960903" y="7895824"/>
            <a:ext cx="3845719" cy="484540"/>
          </a:xfrm>
          <a:prstGeom prst="rect">
            <a:avLst/>
          </a:prstGeom>
        </p:spPr>
        <p:txBody>
          <a:bodyPr lIns="0" tIns="0" rIns="0" bIns="0" rtlCol="0" anchor="t">
            <a:spAutoFit/>
          </a:bodyPr>
          <a:lstStyle/>
          <a:p>
            <a:pPr algn="r" rtl="1">
              <a:lnSpc>
                <a:spcPts val="3905"/>
              </a:lnSpc>
            </a:pPr>
            <a:r>
              <a:rPr lang="en-US" sz="3004" b="1">
                <a:solidFill>
                  <a:srgbClr val="1A1B18"/>
                </a:solidFill>
                <a:latin typeface="Cairo Semi-Bold"/>
                <a:ea typeface="Cairo Semi-Bold"/>
                <a:cs typeface="Cairo Semi-Bold"/>
                <a:sym typeface="Cairo Semi-Bold"/>
              </a:rPr>
              <a:t>3</a:t>
            </a:r>
            <a:r>
              <a:rPr lang="ar-EG" sz="3004" b="1">
                <a:solidFill>
                  <a:srgbClr val="1A1B18"/>
                </a:solidFill>
                <a:latin typeface="Cairo Semi-Bold"/>
                <a:ea typeface="Cairo Semi-Bold"/>
                <a:cs typeface="Cairo Semi-Bold"/>
                <a:sym typeface="Cairo Semi-Bold"/>
                <a:rtl/>
              </a:rPr>
              <a:t>. قياس مؤشرات الأداء.</a:t>
            </a:r>
          </a:p>
        </p:txBody>
      </p:sp>
      <p:sp>
        <p:nvSpPr>
          <p:cNvPr id="15" name="TextBox 15"/>
          <p:cNvSpPr txBox="1"/>
          <p:nvPr/>
        </p:nvSpPr>
        <p:spPr>
          <a:xfrm>
            <a:off x="6960903" y="8773760"/>
            <a:ext cx="3845719" cy="484540"/>
          </a:xfrm>
          <a:prstGeom prst="rect">
            <a:avLst/>
          </a:prstGeom>
        </p:spPr>
        <p:txBody>
          <a:bodyPr lIns="0" tIns="0" rIns="0" bIns="0" rtlCol="0" anchor="t">
            <a:spAutoFit/>
          </a:bodyPr>
          <a:lstStyle/>
          <a:p>
            <a:pPr algn="r" rtl="1">
              <a:lnSpc>
                <a:spcPts val="3905"/>
              </a:lnSpc>
            </a:pPr>
            <a:r>
              <a:rPr lang="en-US" sz="3004" b="1">
                <a:solidFill>
                  <a:srgbClr val="1A1B18"/>
                </a:solidFill>
                <a:latin typeface="Cairo Semi-Bold"/>
                <a:ea typeface="Cairo Semi-Bold"/>
                <a:cs typeface="Cairo Semi-Bold"/>
                <a:sym typeface="Cairo Semi-Bold"/>
              </a:rPr>
              <a:t>4</a:t>
            </a:r>
            <a:r>
              <a:rPr lang="ar-EG" sz="3004" b="1">
                <a:solidFill>
                  <a:srgbClr val="1A1B18"/>
                </a:solidFill>
                <a:latin typeface="Cairo Semi-Bold"/>
                <a:ea typeface="Cairo Semi-Bold"/>
                <a:cs typeface="Cairo Semi-Bold"/>
                <a:sym typeface="Cairo Semi-Bold"/>
                <a:rtl/>
              </a:rPr>
              <a:t>. إصدار تقرير سنوي.</a:t>
            </a:r>
          </a:p>
        </p:txBody>
      </p:sp>
      <p:sp>
        <p:nvSpPr>
          <p:cNvPr id="16" name="Freeform 16"/>
          <p:cNvSpPr/>
          <p:nvPr/>
        </p:nvSpPr>
        <p:spPr>
          <a:xfrm>
            <a:off x="1028700" y="728280"/>
            <a:ext cx="2712359" cy="901859"/>
          </a:xfrm>
          <a:custGeom>
            <a:avLst/>
            <a:gdLst/>
            <a:ahLst/>
            <a:cxnLst/>
            <a:rect l="l" t="t" r="r" b="b"/>
            <a:pathLst>
              <a:path w="2712359" h="901859">
                <a:moveTo>
                  <a:pt x="0" y="0"/>
                </a:moveTo>
                <a:lnTo>
                  <a:pt x="2712359" y="0"/>
                </a:lnTo>
                <a:lnTo>
                  <a:pt x="2712359" y="901859"/>
                </a:lnTo>
                <a:lnTo>
                  <a:pt x="0" y="901859"/>
                </a:lnTo>
                <a:lnTo>
                  <a:pt x="0" y="0"/>
                </a:lnTo>
                <a:close/>
              </a:path>
            </a:pathLst>
          </a:custGeom>
          <a:blipFill>
            <a:blip r:embed="rId4"/>
            <a:stretch>
              <a:fillRect/>
            </a:stretch>
          </a:blipFill>
        </p:spPr>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EBE7E0"/>
        </a:solidFill>
        <a:effectLst/>
      </p:bgPr>
    </p:bg>
    <p:spTree>
      <p:nvGrpSpPr>
        <p:cNvPr id="1" name=""/>
        <p:cNvGrpSpPr/>
        <p:nvPr/>
      </p:nvGrpSpPr>
      <p:grpSpPr>
        <a:xfrm>
          <a:off x="0" y="0"/>
          <a:ext cx="0" cy="0"/>
          <a:chOff x="0" y="0"/>
          <a:chExt cx="0" cy="0"/>
        </a:xfrm>
      </p:grpSpPr>
      <p:grpSp>
        <p:nvGrpSpPr>
          <p:cNvPr id="2" name="Group 2"/>
          <p:cNvGrpSpPr/>
          <p:nvPr/>
        </p:nvGrpSpPr>
        <p:grpSpPr>
          <a:xfrm>
            <a:off x="16351370" y="8804335"/>
            <a:ext cx="907930" cy="907930"/>
            <a:chOff x="0" y="0"/>
            <a:chExt cx="1210574" cy="1210574"/>
          </a:xfrm>
        </p:grpSpPr>
        <p:grpSp>
          <p:nvGrpSpPr>
            <p:cNvPr id="3" name="Group 3"/>
            <p:cNvGrpSpPr/>
            <p:nvPr/>
          </p:nvGrpSpPr>
          <p:grpSpPr>
            <a:xfrm>
              <a:off x="0" y="0"/>
              <a:ext cx="1210574" cy="1210574"/>
              <a:chOff x="0" y="0"/>
              <a:chExt cx="6350000" cy="6350000"/>
            </a:xfrm>
          </p:grpSpPr>
          <p:sp>
            <p:nvSpPr>
              <p:cNvPr id="4" name="Freeform 4"/>
              <p:cNvSpPr/>
              <p:nvPr/>
            </p:nvSpPr>
            <p:spPr>
              <a:xfrm flipH="1">
                <a:off x="0" y="0"/>
                <a:ext cx="6350000" cy="6350000"/>
              </a:xfrm>
              <a:custGeom>
                <a:avLst/>
                <a:gdLst/>
                <a:ahLst/>
                <a:cxnLst/>
                <a:rect l="l" t="t" r="r" b="b"/>
                <a:pathLst>
                  <a:path w="6350000" h="6350000">
                    <a:moveTo>
                      <a:pt x="3175000" y="0"/>
                    </a:moveTo>
                    <a:cubicBezTo>
                      <a:pt x="4928504" y="0"/>
                      <a:pt x="6350000" y="1421496"/>
                      <a:pt x="6350000" y="3175000"/>
                    </a:cubicBezTo>
                    <a:cubicBezTo>
                      <a:pt x="6350000" y="4928504"/>
                      <a:pt x="4928504" y="6350000"/>
                      <a:pt x="3175000" y="6350000"/>
                    </a:cubicBezTo>
                    <a:cubicBezTo>
                      <a:pt x="1421496" y="6350000"/>
                      <a:pt x="0" y="4928504"/>
                      <a:pt x="0" y="3175000"/>
                    </a:cubicBezTo>
                    <a:cubicBezTo>
                      <a:pt x="0" y="1421496"/>
                      <a:pt x="1421496" y="0"/>
                      <a:pt x="3175000" y="0"/>
                    </a:cubicBezTo>
                    <a:close/>
                  </a:path>
                </a:pathLst>
              </a:custGeom>
              <a:solidFill>
                <a:srgbClr val="ED1C24"/>
              </a:solidFill>
            </p:spPr>
          </p:sp>
        </p:grpSp>
        <p:sp>
          <p:nvSpPr>
            <p:cNvPr id="5" name="TextBox 5"/>
            <p:cNvSpPr txBox="1"/>
            <p:nvPr/>
          </p:nvSpPr>
          <p:spPr>
            <a:xfrm>
              <a:off x="241518" y="263971"/>
              <a:ext cx="727537" cy="644532"/>
            </a:xfrm>
            <a:prstGeom prst="rect">
              <a:avLst/>
            </a:prstGeom>
          </p:spPr>
          <p:txBody>
            <a:bodyPr lIns="0" tIns="0" rIns="0" bIns="0" rtlCol="0" anchor="t">
              <a:spAutoFit/>
            </a:bodyPr>
            <a:lstStyle/>
            <a:p>
              <a:pPr algn="ctr">
                <a:lnSpc>
                  <a:spcPts val="3300"/>
                </a:lnSpc>
              </a:pPr>
              <a:r>
                <a:rPr lang="en-US" sz="3000" b="1">
                  <a:solidFill>
                    <a:srgbClr val="FAFAFA"/>
                  </a:solidFill>
                  <a:latin typeface="Mirza Bold"/>
                  <a:ea typeface="Mirza Bold"/>
                  <a:cs typeface="Mirza Bold"/>
                  <a:sym typeface="Mirza Bold"/>
                </a:rPr>
                <a:t>2</a:t>
              </a:r>
            </a:p>
          </p:txBody>
        </p:sp>
      </p:grpSp>
      <p:grpSp>
        <p:nvGrpSpPr>
          <p:cNvPr id="6" name="Group 6"/>
          <p:cNvGrpSpPr/>
          <p:nvPr/>
        </p:nvGrpSpPr>
        <p:grpSpPr>
          <a:xfrm>
            <a:off x="1028700" y="4689657"/>
            <a:ext cx="15776635" cy="762285"/>
            <a:chOff x="0" y="0"/>
            <a:chExt cx="21035513" cy="1016379"/>
          </a:xfrm>
        </p:grpSpPr>
        <p:sp>
          <p:nvSpPr>
            <p:cNvPr id="7" name="AutoShape 7"/>
            <p:cNvSpPr/>
            <p:nvPr/>
          </p:nvSpPr>
          <p:spPr>
            <a:xfrm>
              <a:off x="0" y="968199"/>
              <a:ext cx="21035513" cy="48180"/>
            </a:xfrm>
            <a:prstGeom prst="rect">
              <a:avLst/>
            </a:prstGeom>
            <a:solidFill>
              <a:srgbClr val="ED1C24"/>
            </a:solidFill>
          </p:spPr>
        </p:sp>
        <p:sp>
          <p:nvSpPr>
            <p:cNvPr id="8" name="AutoShape 8"/>
            <p:cNvSpPr/>
            <p:nvPr/>
          </p:nvSpPr>
          <p:spPr>
            <a:xfrm>
              <a:off x="0" y="0"/>
              <a:ext cx="21035513" cy="48180"/>
            </a:xfrm>
            <a:prstGeom prst="rect">
              <a:avLst/>
            </a:prstGeom>
            <a:solidFill>
              <a:srgbClr val="ED1C24"/>
            </a:solidFill>
          </p:spPr>
        </p:sp>
      </p:grpSp>
      <p:sp>
        <p:nvSpPr>
          <p:cNvPr id="9" name="Freeform 9"/>
          <p:cNvSpPr/>
          <p:nvPr/>
        </p:nvSpPr>
        <p:spPr>
          <a:xfrm>
            <a:off x="1028700" y="728280"/>
            <a:ext cx="2712359" cy="901859"/>
          </a:xfrm>
          <a:custGeom>
            <a:avLst/>
            <a:gdLst/>
            <a:ahLst/>
            <a:cxnLst/>
            <a:rect l="l" t="t" r="r" b="b"/>
            <a:pathLst>
              <a:path w="2712359" h="901859">
                <a:moveTo>
                  <a:pt x="0" y="0"/>
                </a:moveTo>
                <a:lnTo>
                  <a:pt x="2712359" y="0"/>
                </a:lnTo>
                <a:lnTo>
                  <a:pt x="2712359" y="901859"/>
                </a:lnTo>
                <a:lnTo>
                  <a:pt x="0" y="901859"/>
                </a:lnTo>
                <a:lnTo>
                  <a:pt x="0" y="0"/>
                </a:lnTo>
                <a:close/>
              </a:path>
            </a:pathLst>
          </a:custGeom>
          <a:blipFill>
            <a:blip r:embed="rId2"/>
            <a:stretch>
              <a:fillRect/>
            </a:stretch>
          </a:blipFill>
        </p:spPr>
      </p:sp>
      <p:sp>
        <p:nvSpPr>
          <p:cNvPr id="10" name="Freeform 10"/>
          <p:cNvSpPr/>
          <p:nvPr/>
        </p:nvSpPr>
        <p:spPr>
          <a:xfrm>
            <a:off x="14543810" y="563375"/>
            <a:ext cx="2715490" cy="1198608"/>
          </a:xfrm>
          <a:custGeom>
            <a:avLst/>
            <a:gdLst/>
            <a:ahLst/>
            <a:cxnLst/>
            <a:rect l="l" t="t" r="r" b="b"/>
            <a:pathLst>
              <a:path w="2715490" h="1198608">
                <a:moveTo>
                  <a:pt x="0" y="0"/>
                </a:moveTo>
                <a:lnTo>
                  <a:pt x="2715490" y="0"/>
                </a:lnTo>
                <a:lnTo>
                  <a:pt x="2715490" y="1198608"/>
                </a:lnTo>
                <a:lnTo>
                  <a:pt x="0" y="1198608"/>
                </a:lnTo>
                <a:lnTo>
                  <a:pt x="0" y="0"/>
                </a:lnTo>
                <a:close/>
              </a:path>
            </a:pathLst>
          </a:custGeom>
          <a:blipFill>
            <a:blip r:embed="rId3"/>
            <a:stretch>
              <a:fillRect/>
            </a:stretch>
          </a:blipFill>
        </p:spPr>
      </p:sp>
      <p:sp>
        <p:nvSpPr>
          <p:cNvPr id="11" name="TextBox 11"/>
          <p:cNvSpPr txBox="1"/>
          <p:nvPr/>
        </p:nvSpPr>
        <p:spPr>
          <a:xfrm>
            <a:off x="2148059" y="2181083"/>
            <a:ext cx="14657276" cy="2018671"/>
          </a:xfrm>
          <a:prstGeom prst="rect">
            <a:avLst/>
          </a:prstGeom>
        </p:spPr>
        <p:txBody>
          <a:bodyPr lIns="0" tIns="0" rIns="0" bIns="0" rtlCol="0" anchor="t">
            <a:spAutoFit/>
          </a:bodyPr>
          <a:lstStyle/>
          <a:p>
            <a:pPr algn="r" rtl="1">
              <a:lnSpc>
                <a:spcPts val="7370"/>
              </a:lnSpc>
            </a:pPr>
            <a:r>
              <a:rPr lang="ar-EG" sz="6700" b="1" dirty="0">
                <a:solidFill>
                  <a:srgbClr val="1A1B18"/>
                </a:solidFill>
                <a:latin typeface="Mirza Bold"/>
                <a:ea typeface="Mirza Bold"/>
                <a:cs typeface="Mirza Bold"/>
                <a:sym typeface="Mirza Bold"/>
                <a:rtl/>
              </a:rPr>
              <a:t>خطة وطنية لترشيد استخدام الإنترنت والتطبيقات الرقمية للقاصرين في لبنان</a:t>
            </a:r>
          </a:p>
        </p:txBody>
      </p:sp>
      <p:sp>
        <p:nvSpPr>
          <p:cNvPr id="12" name="TextBox 12"/>
          <p:cNvSpPr txBox="1"/>
          <p:nvPr/>
        </p:nvSpPr>
        <p:spPr>
          <a:xfrm>
            <a:off x="2148059" y="4707724"/>
            <a:ext cx="14657276" cy="641350"/>
          </a:xfrm>
          <a:prstGeom prst="rect">
            <a:avLst/>
          </a:prstGeom>
        </p:spPr>
        <p:txBody>
          <a:bodyPr lIns="0" tIns="0" rIns="0" bIns="0" rtlCol="0" anchor="t">
            <a:spAutoFit/>
          </a:bodyPr>
          <a:lstStyle/>
          <a:p>
            <a:pPr algn="r" rtl="1">
              <a:lnSpc>
                <a:spcPts val="4399"/>
              </a:lnSpc>
            </a:pPr>
            <a:r>
              <a:rPr lang="ar-EG" sz="3999" b="1" dirty="0">
                <a:solidFill>
                  <a:srgbClr val="1A1B18"/>
                </a:solidFill>
                <a:latin typeface="Mirza Bold"/>
                <a:ea typeface="Mirza Bold"/>
                <a:cs typeface="Mirza Bold"/>
                <a:sym typeface="Mirza Bold"/>
                <a:rtl/>
              </a:rPr>
              <a:t>مبررات الحكومات للحظر </a:t>
            </a:r>
          </a:p>
        </p:txBody>
      </p:sp>
      <p:sp>
        <p:nvSpPr>
          <p:cNvPr id="13" name="TextBox 13"/>
          <p:cNvSpPr txBox="1"/>
          <p:nvPr/>
        </p:nvSpPr>
        <p:spPr>
          <a:xfrm>
            <a:off x="1028700" y="5709116"/>
            <a:ext cx="15776635" cy="3181350"/>
          </a:xfrm>
          <a:prstGeom prst="rect">
            <a:avLst/>
          </a:prstGeom>
        </p:spPr>
        <p:txBody>
          <a:bodyPr lIns="0" tIns="0" rIns="0" bIns="0" rtlCol="0" anchor="t">
            <a:spAutoFit/>
          </a:bodyPr>
          <a:lstStyle/>
          <a:p>
            <a:pPr algn="r" rtl="1">
              <a:lnSpc>
                <a:spcPts val="4200"/>
              </a:lnSpc>
            </a:pPr>
            <a:r>
              <a:rPr lang="ar-EG" sz="3000" dirty="0">
                <a:solidFill>
                  <a:srgbClr val="1A1B18"/>
                </a:solidFill>
                <a:latin typeface="Cairo Semi-Bold" panose="020B0604020202020204" charset="-78"/>
                <a:ea typeface="Cairo"/>
                <a:cs typeface="Cairo Semi-Bold" panose="020B0604020202020204" charset="-78"/>
                <a:sym typeface="Cairo"/>
                <a:rtl/>
              </a:rPr>
              <a:t>تستند الحكومات الى تحديات ومخاطر لفرض الحظر الشامل دون سن </a:t>
            </a:r>
            <a:r>
              <a:rPr lang="en-US" sz="3000" dirty="0">
                <a:solidFill>
                  <a:srgbClr val="1A1B18"/>
                </a:solidFill>
                <a:latin typeface="Cairo Semi-Bold" panose="020B0604020202020204" charset="-78"/>
                <a:ea typeface="Cairo"/>
                <a:cs typeface="Cairo Semi-Bold" panose="020B0604020202020204" charset="-78"/>
                <a:sym typeface="Cairo"/>
              </a:rPr>
              <a:t>15</a:t>
            </a:r>
            <a:r>
              <a:rPr lang="ar-EG" sz="3000" dirty="0">
                <a:solidFill>
                  <a:srgbClr val="1A1B18"/>
                </a:solidFill>
                <a:latin typeface="Cairo Semi-Bold" panose="020B0604020202020204" charset="-78"/>
                <a:ea typeface="Cairo"/>
                <a:cs typeface="Cairo Semi-Bold" panose="020B0604020202020204" charset="-78"/>
                <a:sym typeface="Cairo"/>
                <a:rtl/>
              </a:rPr>
              <a:t> أو </a:t>
            </a:r>
            <a:r>
              <a:rPr lang="en-US" sz="3000" dirty="0">
                <a:solidFill>
                  <a:srgbClr val="1A1B18"/>
                </a:solidFill>
                <a:latin typeface="Cairo Semi-Bold" panose="020B0604020202020204" charset="-78"/>
                <a:ea typeface="Cairo"/>
                <a:cs typeface="Cairo Semi-Bold" panose="020B0604020202020204" charset="-78"/>
                <a:sym typeface="Cairo"/>
              </a:rPr>
              <a:t>16</a:t>
            </a:r>
            <a:r>
              <a:rPr lang="ar-EG" sz="3000" dirty="0">
                <a:solidFill>
                  <a:srgbClr val="1A1B18"/>
                </a:solidFill>
                <a:latin typeface="Cairo Semi-Bold" panose="020B0604020202020204" charset="-78"/>
                <a:ea typeface="Cairo"/>
                <a:cs typeface="Cairo Semi-Bold" panose="020B0604020202020204" charset="-78"/>
                <a:sym typeface="Cairo"/>
                <a:rtl/>
              </a:rPr>
              <a:t> عاماً</a:t>
            </a:r>
          </a:p>
          <a:p>
            <a:pPr marL="647700" lvl="1" indent="-323850" algn="r" rtl="1">
              <a:lnSpc>
                <a:spcPts val="4200"/>
              </a:lnSpc>
              <a:buFont typeface="Arial"/>
              <a:buChar char="•"/>
            </a:pPr>
            <a:r>
              <a:rPr lang="ar-EG" sz="3000" dirty="0">
                <a:solidFill>
                  <a:srgbClr val="1A1B18"/>
                </a:solidFill>
                <a:latin typeface="Cairo Semi-Bold" panose="020B0604020202020204" charset="-78"/>
                <a:ea typeface="Cairo"/>
                <a:cs typeface="Cairo Semi-Bold" panose="020B0604020202020204" charset="-78"/>
                <a:sym typeface="Cairo"/>
                <a:rtl/>
              </a:rPr>
              <a:t> حماية الأطفال من التنمر الإلكتروني والابتزاز.</a:t>
            </a:r>
          </a:p>
          <a:p>
            <a:pPr marL="647700" lvl="1" indent="-323850" algn="r" rtl="1">
              <a:lnSpc>
                <a:spcPts val="4200"/>
              </a:lnSpc>
              <a:buFont typeface="Arial"/>
              <a:buChar char="•"/>
            </a:pPr>
            <a:r>
              <a:rPr lang="ar-EG" sz="3000" dirty="0">
                <a:solidFill>
                  <a:srgbClr val="1A1B18"/>
                </a:solidFill>
                <a:latin typeface="Cairo Semi-Bold" panose="020B0604020202020204" charset="-78"/>
                <a:ea typeface="Cairo"/>
                <a:cs typeface="Cairo Semi-Bold" panose="020B0604020202020204" charset="-78"/>
                <a:sym typeface="Cairo"/>
                <a:rtl/>
              </a:rPr>
              <a:t>الحد من التعرض للمحتوى الضار وغير اللائق.</a:t>
            </a:r>
          </a:p>
          <a:p>
            <a:pPr marL="647700" lvl="1" indent="-323850" algn="r" rtl="1">
              <a:lnSpc>
                <a:spcPts val="4200"/>
              </a:lnSpc>
              <a:buFont typeface="Arial"/>
              <a:buChar char="•"/>
            </a:pPr>
            <a:r>
              <a:rPr lang="ar-EG" sz="3000" dirty="0">
                <a:solidFill>
                  <a:srgbClr val="1A1B18"/>
                </a:solidFill>
                <a:latin typeface="Cairo Semi-Bold" panose="020B0604020202020204" charset="-78"/>
                <a:ea typeface="Cairo"/>
                <a:cs typeface="Cairo Semi-Bold" panose="020B0604020202020204" charset="-78"/>
                <a:sym typeface="Cairo"/>
                <a:rtl/>
              </a:rPr>
              <a:t>منع التواصل الرقمي الخطير مع البالغين.</a:t>
            </a:r>
          </a:p>
          <a:p>
            <a:pPr marL="647700" lvl="1" indent="-323850" algn="r" rtl="1">
              <a:lnSpc>
                <a:spcPts val="4200"/>
              </a:lnSpc>
              <a:buFont typeface="Arial"/>
              <a:buChar char="•"/>
            </a:pPr>
            <a:r>
              <a:rPr lang="ar-EG" sz="3000" dirty="0">
                <a:solidFill>
                  <a:srgbClr val="1A1B18"/>
                </a:solidFill>
                <a:latin typeface="Cairo Semi-Bold" panose="020B0604020202020204" charset="-78"/>
                <a:ea typeface="Cairo"/>
                <a:cs typeface="Cairo Semi-Bold" panose="020B0604020202020204" charset="-78"/>
                <a:sym typeface="Cairo"/>
                <a:rtl/>
              </a:rPr>
              <a:t>مكافحة ما يُسمى "إدمان وسائل التواصل"</a:t>
            </a:r>
          </a:p>
          <a:p>
            <a:pPr algn="r" rtl="1">
              <a:lnSpc>
                <a:spcPts val="4200"/>
              </a:lnSpc>
            </a:pPr>
            <a:endParaRPr lang="ar-EG" sz="3000" dirty="0">
              <a:solidFill>
                <a:srgbClr val="1A1B18"/>
              </a:solidFill>
              <a:latin typeface="Cairo"/>
              <a:ea typeface="Cairo"/>
              <a:cs typeface="Cairo"/>
              <a:sym typeface="Cairo"/>
              <a:rt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EBE7E0"/>
        </a:solidFill>
        <a:effectLst/>
      </p:bgPr>
    </p:bg>
    <p:spTree>
      <p:nvGrpSpPr>
        <p:cNvPr id="1" name=""/>
        <p:cNvGrpSpPr/>
        <p:nvPr/>
      </p:nvGrpSpPr>
      <p:grpSpPr>
        <a:xfrm>
          <a:off x="0" y="0"/>
          <a:ext cx="0" cy="0"/>
          <a:chOff x="0" y="0"/>
          <a:chExt cx="0" cy="0"/>
        </a:xfrm>
      </p:grpSpPr>
      <p:sp>
        <p:nvSpPr>
          <p:cNvPr id="2" name="AutoShape 2"/>
          <p:cNvSpPr/>
          <p:nvPr/>
        </p:nvSpPr>
        <p:spPr>
          <a:xfrm>
            <a:off x="1028700" y="4171179"/>
            <a:ext cx="16230600" cy="29294"/>
          </a:xfrm>
          <a:prstGeom prst="rect">
            <a:avLst/>
          </a:prstGeom>
          <a:solidFill>
            <a:srgbClr val="ED1C24"/>
          </a:solidFill>
        </p:spPr>
      </p:sp>
      <p:sp>
        <p:nvSpPr>
          <p:cNvPr id="3" name="TextBox 3"/>
          <p:cNvSpPr txBox="1"/>
          <p:nvPr/>
        </p:nvSpPr>
        <p:spPr>
          <a:xfrm>
            <a:off x="8610011" y="3253604"/>
            <a:ext cx="1067978" cy="641350"/>
          </a:xfrm>
          <a:prstGeom prst="rect">
            <a:avLst/>
          </a:prstGeom>
        </p:spPr>
        <p:txBody>
          <a:bodyPr lIns="0" tIns="0" rIns="0" bIns="0" rtlCol="0" anchor="t">
            <a:spAutoFit/>
          </a:bodyPr>
          <a:lstStyle/>
          <a:p>
            <a:pPr algn="r" rtl="1">
              <a:lnSpc>
                <a:spcPts val="4399"/>
              </a:lnSpc>
            </a:pPr>
            <a:r>
              <a:rPr lang="ar-EG" sz="3999" b="1" dirty="0">
                <a:solidFill>
                  <a:srgbClr val="1A1B18"/>
                </a:solidFill>
                <a:latin typeface="Mirza Bold"/>
                <a:ea typeface="Mirza Bold"/>
                <a:cs typeface="Mirza Bold"/>
                <a:sym typeface="Mirza Bold"/>
                <a:rtl/>
              </a:rPr>
              <a:t>الواقع</a:t>
            </a:r>
          </a:p>
        </p:txBody>
      </p:sp>
      <p:sp>
        <p:nvSpPr>
          <p:cNvPr id="4" name="TextBox 4"/>
          <p:cNvSpPr txBox="1"/>
          <p:nvPr/>
        </p:nvSpPr>
        <p:spPr>
          <a:xfrm>
            <a:off x="7422404" y="4604156"/>
            <a:ext cx="5144584" cy="398468"/>
          </a:xfrm>
          <a:prstGeom prst="rect">
            <a:avLst/>
          </a:prstGeom>
        </p:spPr>
        <p:txBody>
          <a:bodyPr lIns="0" tIns="0" rIns="0" bIns="0" rtlCol="0" anchor="t">
            <a:spAutoFit/>
          </a:bodyPr>
          <a:lstStyle/>
          <a:p>
            <a:pPr marL="539750" lvl="1" indent="-269875" algn="r" rtl="1">
              <a:lnSpc>
                <a:spcPts val="3249"/>
              </a:lnSpc>
              <a:buFont typeface="Arial"/>
              <a:buChar char="•"/>
            </a:pPr>
            <a:r>
              <a:rPr lang="ar-EG" sz="2499" b="1">
                <a:solidFill>
                  <a:srgbClr val="1A1B18"/>
                </a:solidFill>
                <a:latin typeface="Cairo Semi-Bold"/>
                <a:ea typeface="Cairo Semi-Bold"/>
                <a:cs typeface="Cairo Semi-Bold"/>
                <a:sym typeface="Cairo Semi-Bold"/>
                <a:rtl/>
              </a:rPr>
              <a:t>تجاهل مخاوف الخصوصية الرقمية.</a:t>
            </a:r>
          </a:p>
        </p:txBody>
      </p:sp>
      <p:sp>
        <p:nvSpPr>
          <p:cNvPr id="5" name="TextBox 5"/>
          <p:cNvSpPr txBox="1"/>
          <p:nvPr/>
        </p:nvSpPr>
        <p:spPr>
          <a:xfrm>
            <a:off x="9025984" y="5915442"/>
            <a:ext cx="3541003" cy="396875"/>
          </a:xfrm>
          <a:prstGeom prst="rect">
            <a:avLst/>
          </a:prstGeom>
        </p:spPr>
        <p:txBody>
          <a:bodyPr lIns="0" tIns="0" rIns="0" bIns="0" rtlCol="0" anchor="t">
            <a:spAutoFit/>
          </a:bodyPr>
          <a:lstStyle/>
          <a:p>
            <a:pPr marL="539749" lvl="1" indent="-269875" algn="r" rtl="1">
              <a:lnSpc>
                <a:spcPts val="3249"/>
              </a:lnSpc>
              <a:buFont typeface="Arial"/>
              <a:buChar char="•"/>
            </a:pPr>
            <a:r>
              <a:rPr lang="ar-EG" sz="2499" b="1">
                <a:solidFill>
                  <a:srgbClr val="1A1B18"/>
                </a:solidFill>
                <a:latin typeface="Cairo Semi-Bold"/>
                <a:ea typeface="Cairo Semi-Bold"/>
                <a:cs typeface="Cairo Semi-Bold"/>
                <a:sym typeface="Cairo Semi-Bold"/>
                <a:rtl/>
              </a:rPr>
              <a:t>غياب التثقيف الرقمي.</a:t>
            </a:r>
          </a:p>
        </p:txBody>
      </p:sp>
      <p:sp>
        <p:nvSpPr>
          <p:cNvPr id="6" name="TextBox 6"/>
          <p:cNvSpPr txBox="1"/>
          <p:nvPr/>
        </p:nvSpPr>
        <p:spPr>
          <a:xfrm>
            <a:off x="7037158" y="5259799"/>
            <a:ext cx="5529829" cy="398468"/>
          </a:xfrm>
          <a:prstGeom prst="rect">
            <a:avLst/>
          </a:prstGeom>
        </p:spPr>
        <p:txBody>
          <a:bodyPr lIns="0" tIns="0" rIns="0" bIns="0" rtlCol="0" anchor="t">
            <a:spAutoFit/>
          </a:bodyPr>
          <a:lstStyle/>
          <a:p>
            <a:pPr marL="539750" lvl="1" indent="-269875" algn="r" rtl="1">
              <a:lnSpc>
                <a:spcPts val="3250"/>
              </a:lnSpc>
              <a:buFont typeface="Arial"/>
              <a:buChar char="•"/>
            </a:pPr>
            <a:r>
              <a:rPr lang="ar-EG" sz="2500" b="1">
                <a:solidFill>
                  <a:srgbClr val="1A1B18"/>
                </a:solidFill>
                <a:latin typeface="Cairo Semi-Bold"/>
                <a:ea typeface="Cairo Semi-Bold"/>
                <a:cs typeface="Cairo Semi-Bold"/>
                <a:sym typeface="Cairo Semi-Bold"/>
                <a:rtl/>
              </a:rPr>
              <a:t>حرمان من فرص التفاعل الاجتماعي.</a:t>
            </a:r>
          </a:p>
        </p:txBody>
      </p:sp>
      <p:sp>
        <p:nvSpPr>
          <p:cNvPr id="7" name="TextBox 7"/>
          <p:cNvSpPr txBox="1"/>
          <p:nvPr/>
        </p:nvSpPr>
        <p:spPr>
          <a:xfrm>
            <a:off x="6507674" y="6569492"/>
            <a:ext cx="6059313" cy="398468"/>
          </a:xfrm>
          <a:prstGeom prst="rect">
            <a:avLst/>
          </a:prstGeom>
        </p:spPr>
        <p:txBody>
          <a:bodyPr lIns="0" tIns="0" rIns="0" bIns="0" rtlCol="0" anchor="t">
            <a:spAutoFit/>
          </a:bodyPr>
          <a:lstStyle/>
          <a:p>
            <a:pPr marL="539750" lvl="1" indent="-269875" algn="r" rtl="1">
              <a:lnSpc>
                <a:spcPts val="3250"/>
              </a:lnSpc>
              <a:buFont typeface="Arial"/>
              <a:buChar char="•"/>
            </a:pPr>
            <a:r>
              <a:rPr lang="ar-EG" sz="2500" b="1">
                <a:solidFill>
                  <a:srgbClr val="1A1B18"/>
                </a:solidFill>
                <a:latin typeface="Cairo Semi-Bold"/>
                <a:ea typeface="Cairo Semi-Bold"/>
                <a:cs typeface="Cairo Semi-Bold"/>
                <a:sym typeface="Cairo Semi-Bold"/>
                <a:rtl/>
              </a:rPr>
              <a:t> دفعهم لوسائل بديلة غير خاضعة للرقابة.</a:t>
            </a:r>
          </a:p>
        </p:txBody>
      </p:sp>
      <p:sp>
        <p:nvSpPr>
          <p:cNvPr id="8" name="TextBox 8"/>
          <p:cNvSpPr txBox="1"/>
          <p:nvPr/>
        </p:nvSpPr>
        <p:spPr>
          <a:xfrm>
            <a:off x="5721012" y="7225679"/>
            <a:ext cx="6845975" cy="809635"/>
          </a:xfrm>
          <a:prstGeom prst="rect">
            <a:avLst/>
          </a:prstGeom>
        </p:spPr>
        <p:txBody>
          <a:bodyPr lIns="0" tIns="0" rIns="0" bIns="0" rtlCol="0" anchor="t">
            <a:spAutoFit/>
          </a:bodyPr>
          <a:lstStyle/>
          <a:p>
            <a:pPr marL="539750" lvl="1" indent="-269875" algn="r" rtl="1">
              <a:lnSpc>
                <a:spcPts val="3250"/>
              </a:lnSpc>
              <a:buFont typeface="Arial"/>
              <a:buChar char="•"/>
            </a:pPr>
            <a:r>
              <a:rPr lang="ar-EG" sz="2500" b="1">
                <a:solidFill>
                  <a:srgbClr val="1A1B18"/>
                </a:solidFill>
                <a:latin typeface="Cairo Semi-Bold"/>
                <a:ea typeface="Cairo Semi-Bold"/>
                <a:cs typeface="Cairo Semi-Bold"/>
                <a:sym typeface="Cairo Semi-Bold"/>
                <a:rtl/>
              </a:rPr>
              <a:t>حجب المواقع غير كافي ولا يشمل البنى التحتية الرقمية الكاملة كالألعاب، وتشات بوتس، الخ..</a:t>
            </a:r>
          </a:p>
        </p:txBody>
      </p:sp>
      <p:grpSp>
        <p:nvGrpSpPr>
          <p:cNvPr id="9" name="Group 9"/>
          <p:cNvGrpSpPr/>
          <p:nvPr/>
        </p:nvGrpSpPr>
        <p:grpSpPr>
          <a:xfrm>
            <a:off x="16351370" y="8804335"/>
            <a:ext cx="907930" cy="907930"/>
            <a:chOff x="0" y="0"/>
            <a:chExt cx="1210574" cy="1210574"/>
          </a:xfrm>
        </p:grpSpPr>
        <p:grpSp>
          <p:nvGrpSpPr>
            <p:cNvPr id="10" name="Group 10"/>
            <p:cNvGrpSpPr/>
            <p:nvPr/>
          </p:nvGrpSpPr>
          <p:grpSpPr>
            <a:xfrm>
              <a:off x="0" y="0"/>
              <a:ext cx="1210574" cy="1210574"/>
              <a:chOff x="0" y="0"/>
              <a:chExt cx="6350000" cy="6350000"/>
            </a:xfrm>
          </p:grpSpPr>
          <p:sp>
            <p:nvSpPr>
              <p:cNvPr id="11" name="Freeform 11"/>
              <p:cNvSpPr/>
              <p:nvPr/>
            </p:nvSpPr>
            <p:spPr>
              <a:xfrm flipH="1">
                <a:off x="0" y="0"/>
                <a:ext cx="6350000" cy="6350000"/>
              </a:xfrm>
              <a:custGeom>
                <a:avLst/>
                <a:gdLst/>
                <a:ahLst/>
                <a:cxnLst/>
                <a:rect l="l" t="t" r="r" b="b"/>
                <a:pathLst>
                  <a:path w="6350000" h="6350000">
                    <a:moveTo>
                      <a:pt x="3175000" y="0"/>
                    </a:moveTo>
                    <a:cubicBezTo>
                      <a:pt x="4928504" y="0"/>
                      <a:pt x="6350000" y="1421496"/>
                      <a:pt x="6350000" y="3175000"/>
                    </a:cubicBezTo>
                    <a:cubicBezTo>
                      <a:pt x="6350000" y="4928504"/>
                      <a:pt x="4928504" y="6350000"/>
                      <a:pt x="3175000" y="6350000"/>
                    </a:cubicBezTo>
                    <a:cubicBezTo>
                      <a:pt x="1421496" y="6350000"/>
                      <a:pt x="0" y="4928504"/>
                      <a:pt x="0" y="3175000"/>
                    </a:cubicBezTo>
                    <a:cubicBezTo>
                      <a:pt x="0" y="1421496"/>
                      <a:pt x="1421496" y="0"/>
                      <a:pt x="3175000" y="0"/>
                    </a:cubicBezTo>
                    <a:close/>
                  </a:path>
                </a:pathLst>
              </a:custGeom>
              <a:solidFill>
                <a:srgbClr val="ED1C24"/>
              </a:solidFill>
            </p:spPr>
          </p:sp>
        </p:grpSp>
        <p:sp>
          <p:nvSpPr>
            <p:cNvPr id="12" name="TextBox 12"/>
            <p:cNvSpPr txBox="1"/>
            <p:nvPr/>
          </p:nvSpPr>
          <p:spPr>
            <a:xfrm>
              <a:off x="241518" y="263971"/>
              <a:ext cx="727537" cy="644532"/>
            </a:xfrm>
            <a:prstGeom prst="rect">
              <a:avLst/>
            </a:prstGeom>
          </p:spPr>
          <p:txBody>
            <a:bodyPr lIns="0" tIns="0" rIns="0" bIns="0" rtlCol="0" anchor="t">
              <a:spAutoFit/>
            </a:bodyPr>
            <a:lstStyle/>
            <a:p>
              <a:pPr algn="ctr">
                <a:lnSpc>
                  <a:spcPts val="3300"/>
                </a:lnSpc>
              </a:pPr>
              <a:r>
                <a:rPr lang="en-US" sz="3000" b="1">
                  <a:solidFill>
                    <a:srgbClr val="FAFAFA"/>
                  </a:solidFill>
                  <a:latin typeface="Mirza Bold"/>
                  <a:ea typeface="Mirza Bold"/>
                  <a:cs typeface="Mirza Bold"/>
                  <a:sym typeface="Mirza Bold"/>
                </a:rPr>
                <a:t>3</a:t>
              </a:r>
            </a:p>
          </p:txBody>
        </p:sp>
      </p:grpSp>
      <p:sp>
        <p:nvSpPr>
          <p:cNvPr id="13" name="Freeform 13"/>
          <p:cNvSpPr/>
          <p:nvPr/>
        </p:nvSpPr>
        <p:spPr>
          <a:xfrm>
            <a:off x="1028700" y="728280"/>
            <a:ext cx="2712359" cy="901859"/>
          </a:xfrm>
          <a:custGeom>
            <a:avLst/>
            <a:gdLst/>
            <a:ahLst/>
            <a:cxnLst/>
            <a:rect l="l" t="t" r="r" b="b"/>
            <a:pathLst>
              <a:path w="2712359" h="901859">
                <a:moveTo>
                  <a:pt x="0" y="0"/>
                </a:moveTo>
                <a:lnTo>
                  <a:pt x="2712359" y="0"/>
                </a:lnTo>
                <a:lnTo>
                  <a:pt x="2712359" y="901859"/>
                </a:lnTo>
                <a:lnTo>
                  <a:pt x="0" y="901859"/>
                </a:lnTo>
                <a:lnTo>
                  <a:pt x="0" y="0"/>
                </a:lnTo>
                <a:close/>
              </a:path>
            </a:pathLst>
          </a:custGeom>
          <a:blipFill>
            <a:blip r:embed="rId2"/>
            <a:stretch>
              <a:fillRect/>
            </a:stretch>
          </a:blipFill>
        </p:spPr>
      </p:sp>
      <p:sp>
        <p:nvSpPr>
          <p:cNvPr id="14" name="Freeform 14"/>
          <p:cNvSpPr/>
          <p:nvPr/>
        </p:nvSpPr>
        <p:spPr>
          <a:xfrm>
            <a:off x="14543810" y="563375"/>
            <a:ext cx="2715490" cy="1198608"/>
          </a:xfrm>
          <a:custGeom>
            <a:avLst/>
            <a:gdLst/>
            <a:ahLst/>
            <a:cxnLst/>
            <a:rect l="l" t="t" r="r" b="b"/>
            <a:pathLst>
              <a:path w="2715490" h="1198608">
                <a:moveTo>
                  <a:pt x="0" y="0"/>
                </a:moveTo>
                <a:lnTo>
                  <a:pt x="2715490" y="0"/>
                </a:lnTo>
                <a:lnTo>
                  <a:pt x="2715490" y="1198608"/>
                </a:lnTo>
                <a:lnTo>
                  <a:pt x="0" y="1198608"/>
                </a:lnTo>
                <a:lnTo>
                  <a:pt x="0" y="0"/>
                </a:lnTo>
                <a:close/>
              </a:path>
            </a:pathLst>
          </a:custGeom>
          <a:blipFill>
            <a:blip r:embed="rId3"/>
            <a:stretch>
              <a:fillRect/>
            </a:stretch>
          </a:blipFill>
        </p:spPr>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EBE7E0"/>
        </a:solidFill>
        <a:effectLst/>
      </p:bgPr>
    </p:bg>
    <p:spTree>
      <p:nvGrpSpPr>
        <p:cNvPr id="1" name=""/>
        <p:cNvGrpSpPr/>
        <p:nvPr/>
      </p:nvGrpSpPr>
      <p:grpSpPr>
        <a:xfrm>
          <a:off x="0" y="0"/>
          <a:ext cx="0" cy="0"/>
          <a:chOff x="0" y="0"/>
          <a:chExt cx="0" cy="0"/>
        </a:xfrm>
      </p:grpSpPr>
      <p:sp>
        <p:nvSpPr>
          <p:cNvPr id="2" name="TextBox 2"/>
          <p:cNvSpPr txBox="1"/>
          <p:nvPr/>
        </p:nvSpPr>
        <p:spPr>
          <a:xfrm>
            <a:off x="1028700" y="2752725"/>
            <a:ext cx="7473986" cy="4781550"/>
          </a:xfrm>
          <a:prstGeom prst="rect">
            <a:avLst/>
          </a:prstGeom>
        </p:spPr>
        <p:txBody>
          <a:bodyPr lIns="0" tIns="0" rIns="0" bIns="0" rtlCol="0" anchor="t">
            <a:spAutoFit/>
          </a:bodyPr>
          <a:lstStyle/>
          <a:p>
            <a:pPr marL="647700" lvl="1" indent="-323850" algn="r" rtl="1">
              <a:lnSpc>
                <a:spcPts val="4200"/>
              </a:lnSpc>
              <a:buFont typeface="Arial"/>
              <a:buChar char="•"/>
            </a:pPr>
            <a:r>
              <a:rPr lang="ar-EG" sz="3000" dirty="0">
                <a:solidFill>
                  <a:srgbClr val="1A1B18"/>
                </a:solidFill>
                <a:latin typeface="Cairo Semi-Bold" panose="020B0604020202020204" charset="-78"/>
                <a:ea typeface="Cairo"/>
                <a:cs typeface="Cairo Semi-Bold" panose="020B0604020202020204" charset="-78"/>
                <a:sym typeface="Cairo"/>
                <a:rtl/>
              </a:rPr>
              <a:t>حرية التعبير وحق المشاركة</a:t>
            </a:r>
          </a:p>
          <a:p>
            <a:pPr algn="r" rtl="1">
              <a:lnSpc>
                <a:spcPts val="4200"/>
              </a:lnSpc>
            </a:pPr>
            <a:endParaRPr lang="ar-EG" sz="3000" dirty="0">
              <a:solidFill>
                <a:srgbClr val="1A1B18"/>
              </a:solidFill>
              <a:latin typeface="Cairo Semi-Bold" panose="020B0604020202020204" charset="-78"/>
              <a:ea typeface="Cairo"/>
              <a:cs typeface="Cairo Semi-Bold" panose="020B0604020202020204" charset="-78"/>
              <a:sym typeface="Cairo"/>
              <a:rtl/>
            </a:endParaRPr>
          </a:p>
          <a:p>
            <a:pPr marL="647700" lvl="1" indent="-323850" algn="r" rtl="1">
              <a:lnSpc>
                <a:spcPts val="4200"/>
              </a:lnSpc>
              <a:buFont typeface="Arial"/>
              <a:buChar char="•"/>
            </a:pPr>
            <a:r>
              <a:rPr lang="ar-EG" sz="3000" dirty="0">
                <a:solidFill>
                  <a:srgbClr val="1A1B18"/>
                </a:solidFill>
                <a:latin typeface="Cairo Semi-Bold" panose="020B0604020202020204" charset="-78"/>
                <a:ea typeface="Cairo"/>
                <a:cs typeface="Cairo Semi-Bold" panose="020B0604020202020204" charset="-78"/>
                <a:sym typeface="Cairo"/>
                <a:rtl/>
              </a:rPr>
              <a:t>الوصول الآمن إلى المعلومات والأخبار</a:t>
            </a:r>
          </a:p>
          <a:p>
            <a:pPr algn="r" rtl="1">
              <a:lnSpc>
                <a:spcPts val="4200"/>
              </a:lnSpc>
            </a:pPr>
            <a:endParaRPr lang="ar-EG" sz="3000" dirty="0">
              <a:solidFill>
                <a:srgbClr val="1A1B18"/>
              </a:solidFill>
              <a:latin typeface="Cairo Semi-Bold" panose="020B0604020202020204" charset="-78"/>
              <a:ea typeface="Cairo"/>
              <a:cs typeface="Cairo Semi-Bold" panose="020B0604020202020204" charset="-78"/>
              <a:sym typeface="Cairo"/>
              <a:rtl/>
            </a:endParaRPr>
          </a:p>
          <a:p>
            <a:pPr marL="647700" lvl="1" indent="-323850" algn="r" rtl="1">
              <a:lnSpc>
                <a:spcPts val="4200"/>
              </a:lnSpc>
              <a:buFont typeface="Arial"/>
              <a:buChar char="•"/>
            </a:pPr>
            <a:r>
              <a:rPr lang="ar-EG" sz="3000" dirty="0">
                <a:solidFill>
                  <a:srgbClr val="1A1B18"/>
                </a:solidFill>
                <a:latin typeface="Cairo Semi-Bold" panose="020B0604020202020204" charset="-78"/>
                <a:ea typeface="Cairo"/>
                <a:cs typeface="Cairo Semi-Bold" panose="020B0604020202020204" charset="-78"/>
                <a:sym typeface="Cairo"/>
                <a:rtl/>
              </a:rPr>
              <a:t>الحق في الخصوصية والحماية</a:t>
            </a:r>
          </a:p>
          <a:p>
            <a:pPr algn="r" rtl="1">
              <a:lnSpc>
                <a:spcPts val="4200"/>
              </a:lnSpc>
            </a:pPr>
            <a:endParaRPr lang="ar-EG" sz="3000" dirty="0">
              <a:solidFill>
                <a:srgbClr val="1A1B18"/>
              </a:solidFill>
              <a:latin typeface="Cairo Semi-Bold" panose="020B0604020202020204" charset="-78"/>
              <a:ea typeface="Cairo"/>
              <a:cs typeface="Cairo Semi-Bold" panose="020B0604020202020204" charset="-78"/>
              <a:sym typeface="Cairo"/>
              <a:rtl/>
            </a:endParaRPr>
          </a:p>
          <a:p>
            <a:pPr marL="647700" lvl="1" indent="-323850" algn="r" rtl="1">
              <a:lnSpc>
                <a:spcPts val="4200"/>
              </a:lnSpc>
              <a:buFont typeface="Arial"/>
              <a:buChar char="•"/>
            </a:pPr>
            <a:r>
              <a:rPr lang="ar-EG" sz="3000" dirty="0">
                <a:solidFill>
                  <a:srgbClr val="1A1B18"/>
                </a:solidFill>
                <a:latin typeface="Cairo Semi-Bold" panose="020B0604020202020204" charset="-78"/>
                <a:ea typeface="Cairo"/>
                <a:cs typeface="Cairo Semi-Bold" panose="020B0604020202020204" charset="-78"/>
                <a:sym typeface="Cairo"/>
                <a:rtl/>
              </a:rPr>
              <a:t>التمكين الرقمي والتثقيف: عدم خلق فجوة رقمية. </a:t>
            </a:r>
          </a:p>
          <a:p>
            <a:pPr algn="r" rtl="1">
              <a:lnSpc>
                <a:spcPts val="4200"/>
              </a:lnSpc>
            </a:pPr>
            <a:endParaRPr lang="ar-EG" sz="3000" dirty="0">
              <a:solidFill>
                <a:srgbClr val="1A1B18"/>
              </a:solidFill>
              <a:latin typeface="Cairo"/>
              <a:ea typeface="Cairo"/>
              <a:cs typeface="Cairo"/>
              <a:sym typeface="Cairo"/>
              <a:rtl/>
            </a:endParaRPr>
          </a:p>
        </p:txBody>
      </p:sp>
      <p:sp>
        <p:nvSpPr>
          <p:cNvPr id="3" name="TextBox 3"/>
          <p:cNvSpPr txBox="1"/>
          <p:nvPr/>
        </p:nvSpPr>
        <p:spPr>
          <a:xfrm>
            <a:off x="9828374" y="3980361"/>
            <a:ext cx="5709296" cy="2326278"/>
          </a:xfrm>
          <a:prstGeom prst="rect">
            <a:avLst/>
          </a:prstGeom>
        </p:spPr>
        <p:txBody>
          <a:bodyPr wrap="square" lIns="0" tIns="0" rIns="0" bIns="0" rtlCol="0" anchor="t">
            <a:spAutoFit/>
          </a:bodyPr>
          <a:lstStyle/>
          <a:p>
            <a:pPr algn="r" rtl="1">
              <a:lnSpc>
                <a:spcPts val="9580"/>
              </a:lnSpc>
            </a:pPr>
            <a:r>
              <a:rPr lang="ar-EG" sz="6700" b="1" dirty="0">
                <a:solidFill>
                  <a:srgbClr val="1A1B18"/>
                </a:solidFill>
                <a:latin typeface="Mirza Bold"/>
                <a:ea typeface="Mirza Bold"/>
                <a:cs typeface="Mirza Bold"/>
                <a:sym typeface="Mirza Bold"/>
                <a:rtl/>
              </a:rPr>
              <a:t>حقوق القاصرين في الفضاء الرقمي</a:t>
            </a:r>
          </a:p>
        </p:txBody>
      </p:sp>
      <p:sp>
        <p:nvSpPr>
          <p:cNvPr id="4" name="AutoShape 4"/>
          <p:cNvSpPr/>
          <p:nvPr/>
        </p:nvSpPr>
        <p:spPr>
          <a:xfrm rot="-5400000">
            <a:off x="4631746" y="5127964"/>
            <a:ext cx="9055579" cy="31072"/>
          </a:xfrm>
          <a:prstGeom prst="rect">
            <a:avLst/>
          </a:prstGeom>
          <a:solidFill>
            <a:srgbClr val="ED1C24"/>
          </a:solidFill>
        </p:spPr>
      </p:sp>
      <p:grpSp>
        <p:nvGrpSpPr>
          <p:cNvPr id="5" name="Group 5"/>
          <p:cNvGrpSpPr/>
          <p:nvPr/>
        </p:nvGrpSpPr>
        <p:grpSpPr>
          <a:xfrm>
            <a:off x="16351370" y="8804335"/>
            <a:ext cx="907930" cy="907930"/>
            <a:chOff x="0" y="0"/>
            <a:chExt cx="1210574" cy="1210574"/>
          </a:xfrm>
        </p:grpSpPr>
        <p:grpSp>
          <p:nvGrpSpPr>
            <p:cNvPr id="6" name="Group 6"/>
            <p:cNvGrpSpPr/>
            <p:nvPr/>
          </p:nvGrpSpPr>
          <p:grpSpPr>
            <a:xfrm>
              <a:off x="0" y="0"/>
              <a:ext cx="1210574" cy="1210574"/>
              <a:chOff x="0" y="0"/>
              <a:chExt cx="6350000" cy="6350000"/>
            </a:xfrm>
          </p:grpSpPr>
          <p:sp>
            <p:nvSpPr>
              <p:cNvPr id="7" name="Freeform 7"/>
              <p:cNvSpPr/>
              <p:nvPr/>
            </p:nvSpPr>
            <p:spPr>
              <a:xfrm flipH="1">
                <a:off x="0" y="0"/>
                <a:ext cx="6350000" cy="6350000"/>
              </a:xfrm>
              <a:custGeom>
                <a:avLst/>
                <a:gdLst/>
                <a:ahLst/>
                <a:cxnLst/>
                <a:rect l="l" t="t" r="r" b="b"/>
                <a:pathLst>
                  <a:path w="6350000" h="6350000">
                    <a:moveTo>
                      <a:pt x="3175000" y="0"/>
                    </a:moveTo>
                    <a:cubicBezTo>
                      <a:pt x="4928504" y="0"/>
                      <a:pt x="6350000" y="1421496"/>
                      <a:pt x="6350000" y="3175000"/>
                    </a:cubicBezTo>
                    <a:cubicBezTo>
                      <a:pt x="6350000" y="4928504"/>
                      <a:pt x="4928504" y="6350000"/>
                      <a:pt x="3175000" y="6350000"/>
                    </a:cubicBezTo>
                    <a:cubicBezTo>
                      <a:pt x="1421496" y="6350000"/>
                      <a:pt x="0" y="4928504"/>
                      <a:pt x="0" y="3175000"/>
                    </a:cubicBezTo>
                    <a:cubicBezTo>
                      <a:pt x="0" y="1421496"/>
                      <a:pt x="1421496" y="0"/>
                      <a:pt x="3175000" y="0"/>
                    </a:cubicBezTo>
                    <a:close/>
                  </a:path>
                </a:pathLst>
              </a:custGeom>
              <a:solidFill>
                <a:srgbClr val="ED1C24"/>
              </a:solidFill>
            </p:spPr>
          </p:sp>
        </p:grpSp>
        <p:sp>
          <p:nvSpPr>
            <p:cNvPr id="8" name="TextBox 8"/>
            <p:cNvSpPr txBox="1"/>
            <p:nvPr/>
          </p:nvSpPr>
          <p:spPr>
            <a:xfrm>
              <a:off x="241518" y="263971"/>
              <a:ext cx="727537" cy="644532"/>
            </a:xfrm>
            <a:prstGeom prst="rect">
              <a:avLst/>
            </a:prstGeom>
          </p:spPr>
          <p:txBody>
            <a:bodyPr lIns="0" tIns="0" rIns="0" bIns="0" rtlCol="0" anchor="t">
              <a:spAutoFit/>
            </a:bodyPr>
            <a:lstStyle/>
            <a:p>
              <a:pPr algn="ctr">
                <a:lnSpc>
                  <a:spcPts val="3300"/>
                </a:lnSpc>
              </a:pPr>
              <a:r>
                <a:rPr lang="en-US" sz="3000" b="1">
                  <a:solidFill>
                    <a:srgbClr val="FAFAFA"/>
                  </a:solidFill>
                  <a:latin typeface="Mirza Bold"/>
                  <a:ea typeface="Mirza Bold"/>
                  <a:cs typeface="Mirza Bold"/>
                  <a:sym typeface="Mirza Bold"/>
                </a:rPr>
                <a:t>4</a:t>
              </a:r>
            </a:p>
          </p:txBody>
        </p:sp>
      </p:grpSp>
      <p:sp>
        <p:nvSpPr>
          <p:cNvPr id="9" name="Freeform 9"/>
          <p:cNvSpPr/>
          <p:nvPr/>
        </p:nvSpPr>
        <p:spPr>
          <a:xfrm>
            <a:off x="1028700" y="728280"/>
            <a:ext cx="2712359" cy="901859"/>
          </a:xfrm>
          <a:custGeom>
            <a:avLst/>
            <a:gdLst/>
            <a:ahLst/>
            <a:cxnLst/>
            <a:rect l="l" t="t" r="r" b="b"/>
            <a:pathLst>
              <a:path w="2712359" h="901859">
                <a:moveTo>
                  <a:pt x="0" y="0"/>
                </a:moveTo>
                <a:lnTo>
                  <a:pt x="2712359" y="0"/>
                </a:lnTo>
                <a:lnTo>
                  <a:pt x="2712359" y="901859"/>
                </a:lnTo>
                <a:lnTo>
                  <a:pt x="0" y="901859"/>
                </a:lnTo>
                <a:lnTo>
                  <a:pt x="0" y="0"/>
                </a:lnTo>
                <a:close/>
              </a:path>
            </a:pathLst>
          </a:custGeom>
          <a:blipFill>
            <a:blip r:embed="rId2"/>
            <a:stretch>
              <a:fillRect/>
            </a:stretch>
          </a:blipFill>
        </p:spPr>
      </p:sp>
      <p:sp>
        <p:nvSpPr>
          <p:cNvPr id="10" name="Freeform 10"/>
          <p:cNvSpPr/>
          <p:nvPr/>
        </p:nvSpPr>
        <p:spPr>
          <a:xfrm>
            <a:off x="14543810" y="563375"/>
            <a:ext cx="2715490" cy="1198608"/>
          </a:xfrm>
          <a:custGeom>
            <a:avLst/>
            <a:gdLst/>
            <a:ahLst/>
            <a:cxnLst/>
            <a:rect l="l" t="t" r="r" b="b"/>
            <a:pathLst>
              <a:path w="2715490" h="1198608">
                <a:moveTo>
                  <a:pt x="0" y="0"/>
                </a:moveTo>
                <a:lnTo>
                  <a:pt x="2715490" y="0"/>
                </a:lnTo>
                <a:lnTo>
                  <a:pt x="2715490" y="1198608"/>
                </a:lnTo>
                <a:lnTo>
                  <a:pt x="0" y="1198608"/>
                </a:lnTo>
                <a:lnTo>
                  <a:pt x="0" y="0"/>
                </a:lnTo>
                <a:close/>
              </a:path>
            </a:pathLst>
          </a:custGeom>
          <a:blipFill>
            <a:blip r:embed="rId3"/>
            <a:stretch>
              <a:fillRect/>
            </a:stretch>
          </a:blipFill>
        </p:spPr>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EBE7E0"/>
        </a:solidFill>
        <a:effectLst/>
      </p:bgPr>
    </p:bg>
    <p:spTree>
      <p:nvGrpSpPr>
        <p:cNvPr id="1" name=""/>
        <p:cNvGrpSpPr/>
        <p:nvPr/>
      </p:nvGrpSpPr>
      <p:grpSpPr>
        <a:xfrm>
          <a:off x="0" y="0"/>
          <a:ext cx="0" cy="0"/>
          <a:chOff x="0" y="0"/>
          <a:chExt cx="0" cy="0"/>
        </a:xfrm>
      </p:grpSpPr>
      <p:sp>
        <p:nvSpPr>
          <p:cNvPr id="2" name="AutoShape 2"/>
          <p:cNvSpPr/>
          <p:nvPr/>
        </p:nvSpPr>
        <p:spPr>
          <a:xfrm>
            <a:off x="1028700" y="5230599"/>
            <a:ext cx="16230600" cy="29294"/>
          </a:xfrm>
          <a:prstGeom prst="rect">
            <a:avLst/>
          </a:prstGeom>
          <a:solidFill>
            <a:srgbClr val="ED1C24"/>
          </a:solidFill>
        </p:spPr>
      </p:sp>
      <p:sp>
        <p:nvSpPr>
          <p:cNvPr id="3" name="TextBox 3"/>
          <p:cNvSpPr txBox="1"/>
          <p:nvPr/>
        </p:nvSpPr>
        <p:spPr>
          <a:xfrm>
            <a:off x="609600" y="2388253"/>
            <a:ext cx="16649700" cy="2079415"/>
          </a:xfrm>
          <a:prstGeom prst="rect">
            <a:avLst/>
          </a:prstGeom>
        </p:spPr>
        <p:txBody>
          <a:bodyPr wrap="square" lIns="0" tIns="0" rIns="0" bIns="0" rtlCol="0" anchor="t">
            <a:spAutoFit/>
          </a:bodyPr>
          <a:lstStyle/>
          <a:p>
            <a:pPr algn="r" rtl="1">
              <a:lnSpc>
                <a:spcPts val="8470"/>
              </a:lnSpc>
            </a:pPr>
            <a:r>
              <a:rPr lang="ar-EG" sz="6700" b="1" dirty="0">
                <a:solidFill>
                  <a:srgbClr val="1A1B18"/>
                </a:solidFill>
                <a:latin typeface="Mirza Bold"/>
                <a:ea typeface="Mirza Bold"/>
                <a:cs typeface="Mirza Bold"/>
                <a:sym typeface="Mirza Bold"/>
                <a:rtl/>
              </a:rPr>
              <a:t>التحقق من العمر:</a:t>
            </a:r>
          </a:p>
          <a:p>
            <a:pPr algn="r" rtl="1">
              <a:lnSpc>
                <a:spcPts val="8470"/>
              </a:lnSpc>
            </a:pPr>
            <a:r>
              <a:rPr lang="ar-EG" sz="6700" b="1" dirty="0">
                <a:solidFill>
                  <a:srgbClr val="1A1B18"/>
                </a:solidFill>
                <a:latin typeface="Mirza Bold"/>
                <a:ea typeface="Mirza Bold"/>
                <a:cs typeface="Mirza Bold"/>
                <a:sym typeface="Mirza Bold"/>
                <a:rtl/>
              </a:rPr>
              <a:t> آليات التطبيق ومخاطر انتهاك الخصوصية وتوسيع الرقابة</a:t>
            </a:r>
          </a:p>
        </p:txBody>
      </p:sp>
      <p:grpSp>
        <p:nvGrpSpPr>
          <p:cNvPr id="4" name="Group 4"/>
          <p:cNvGrpSpPr/>
          <p:nvPr/>
        </p:nvGrpSpPr>
        <p:grpSpPr>
          <a:xfrm>
            <a:off x="12780353" y="5819332"/>
            <a:ext cx="4478947" cy="2135392"/>
            <a:chOff x="0" y="-19050"/>
            <a:chExt cx="5971929" cy="2847189"/>
          </a:xfrm>
        </p:grpSpPr>
        <p:sp>
          <p:nvSpPr>
            <p:cNvPr id="5" name="TextBox 5"/>
            <p:cNvSpPr txBox="1"/>
            <p:nvPr/>
          </p:nvSpPr>
          <p:spPr>
            <a:xfrm>
              <a:off x="0" y="-19050"/>
              <a:ext cx="5971929" cy="524940"/>
            </a:xfrm>
            <a:prstGeom prst="rect">
              <a:avLst/>
            </a:prstGeom>
          </p:spPr>
          <p:txBody>
            <a:bodyPr lIns="0" tIns="0" rIns="0" bIns="0" rtlCol="0" anchor="t">
              <a:spAutoFit/>
            </a:bodyPr>
            <a:lstStyle/>
            <a:p>
              <a:pPr marL="539750" lvl="1" indent="-269875" algn="r" rtl="1">
                <a:lnSpc>
                  <a:spcPts val="3249"/>
                </a:lnSpc>
                <a:buFont typeface="Arial"/>
                <a:buChar char="•"/>
              </a:pPr>
              <a:r>
                <a:rPr lang="ar-EG" sz="2499" b="1">
                  <a:solidFill>
                    <a:srgbClr val="1A1B18"/>
                  </a:solidFill>
                  <a:latin typeface="Cairo Semi-Bold"/>
                  <a:ea typeface="Cairo Semi-Bold"/>
                  <a:cs typeface="Cairo Semi-Bold"/>
                  <a:sym typeface="Cairo Semi-Bold"/>
                  <a:rtl/>
                </a:rPr>
                <a:t>منهجيات التحقق والامتثال:</a:t>
              </a:r>
            </a:p>
          </p:txBody>
        </p:sp>
        <p:sp>
          <p:nvSpPr>
            <p:cNvPr id="6" name="TextBox 6"/>
            <p:cNvSpPr txBox="1"/>
            <p:nvPr/>
          </p:nvSpPr>
          <p:spPr>
            <a:xfrm>
              <a:off x="0" y="958567"/>
              <a:ext cx="5971929" cy="1869572"/>
            </a:xfrm>
            <a:prstGeom prst="rect">
              <a:avLst/>
            </a:prstGeom>
          </p:spPr>
          <p:txBody>
            <a:bodyPr lIns="0" tIns="0" rIns="0" bIns="0" rtlCol="0" anchor="t">
              <a:spAutoFit/>
            </a:bodyPr>
            <a:lstStyle/>
            <a:p>
              <a:pPr algn="r" rtl="1">
                <a:lnSpc>
                  <a:spcPts val="2799"/>
                </a:lnSpc>
              </a:pPr>
              <a:r>
                <a:rPr lang="ar-EG" sz="1999" dirty="0">
                  <a:solidFill>
                    <a:srgbClr val="1A1B18"/>
                  </a:solidFill>
                  <a:latin typeface="Cairo Semi-Bold" panose="020B0604020202020204" charset="-78"/>
                  <a:ea typeface="Cairo"/>
                  <a:cs typeface="Cairo Semi-Bold" panose="020B0604020202020204" charset="-78"/>
                  <a:sym typeface="Cairo"/>
                  <a:rtl/>
                </a:rPr>
                <a:t>مخاوف من الاعتماد على جمع البيانات البيومترية، طلب بطاقات الهوية أو اللجوء الى شركات التحقق التابعة لأطراف ثالثة.</a:t>
              </a:r>
            </a:p>
            <a:p>
              <a:pPr algn="l">
                <a:lnSpc>
                  <a:spcPts val="2799"/>
                </a:lnSpc>
              </a:pPr>
              <a:endParaRPr lang="ar-EG" sz="1999" dirty="0">
                <a:solidFill>
                  <a:srgbClr val="1A1B18"/>
                </a:solidFill>
                <a:latin typeface="Cairo"/>
                <a:ea typeface="Cairo"/>
                <a:cs typeface="Cairo"/>
                <a:sym typeface="Cairo"/>
                <a:rtl/>
              </a:endParaRPr>
            </a:p>
          </p:txBody>
        </p:sp>
      </p:grpSp>
      <p:grpSp>
        <p:nvGrpSpPr>
          <p:cNvPr id="7" name="Group 7"/>
          <p:cNvGrpSpPr/>
          <p:nvPr/>
        </p:nvGrpSpPr>
        <p:grpSpPr>
          <a:xfrm>
            <a:off x="1028700" y="5819332"/>
            <a:ext cx="6637658" cy="3940876"/>
            <a:chOff x="0" y="-19050"/>
            <a:chExt cx="8850211" cy="5254500"/>
          </a:xfrm>
        </p:grpSpPr>
        <p:sp>
          <p:nvSpPr>
            <p:cNvPr id="8" name="TextBox 8"/>
            <p:cNvSpPr txBox="1"/>
            <p:nvPr/>
          </p:nvSpPr>
          <p:spPr>
            <a:xfrm>
              <a:off x="0" y="-19050"/>
              <a:ext cx="8850211" cy="524940"/>
            </a:xfrm>
            <a:prstGeom prst="rect">
              <a:avLst/>
            </a:prstGeom>
          </p:spPr>
          <p:txBody>
            <a:bodyPr lIns="0" tIns="0" rIns="0" bIns="0" rtlCol="0" anchor="t">
              <a:spAutoFit/>
            </a:bodyPr>
            <a:lstStyle/>
            <a:p>
              <a:pPr marL="539750" lvl="1" indent="-269875" algn="r" rtl="1">
                <a:lnSpc>
                  <a:spcPts val="3249"/>
                </a:lnSpc>
                <a:buFont typeface="Arial"/>
                <a:buChar char="•"/>
              </a:pPr>
              <a:r>
                <a:rPr lang="ar-EG" sz="2499" b="1">
                  <a:solidFill>
                    <a:srgbClr val="1A1B18"/>
                  </a:solidFill>
                  <a:latin typeface="Cairo Semi-Bold"/>
                  <a:ea typeface="Cairo Semi-Bold"/>
                  <a:cs typeface="Cairo Semi-Bold"/>
                  <a:sym typeface="Cairo Semi-Bold"/>
                  <a:rtl/>
                </a:rPr>
                <a:t>مخاطر رئيسية وجسيمة على الحقوق الرقمية: </a:t>
              </a:r>
            </a:p>
          </p:txBody>
        </p:sp>
        <p:sp>
          <p:nvSpPr>
            <p:cNvPr id="9" name="TextBox 9"/>
            <p:cNvSpPr txBox="1"/>
            <p:nvPr/>
          </p:nvSpPr>
          <p:spPr>
            <a:xfrm>
              <a:off x="0" y="972061"/>
              <a:ext cx="8592656" cy="4263389"/>
            </a:xfrm>
            <a:prstGeom prst="rect">
              <a:avLst/>
            </a:prstGeom>
          </p:spPr>
          <p:txBody>
            <a:bodyPr lIns="0" tIns="0" rIns="0" bIns="0" rtlCol="0" anchor="t">
              <a:spAutoFit/>
            </a:bodyPr>
            <a:lstStyle/>
            <a:p>
              <a:pPr algn="r" rtl="1">
                <a:lnSpc>
                  <a:spcPts val="2800"/>
                </a:lnSpc>
              </a:pPr>
              <a:r>
                <a:rPr lang="ar-EG" sz="2000" b="1" dirty="0">
                  <a:solidFill>
                    <a:srgbClr val="1A1B18"/>
                  </a:solidFill>
                  <a:latin typeface="Cairo Semi-Bold" panose="020B0604020202020204" charset="-78"/>
                  <a:ea typeface="Cairo Bold"/>
                  <a:cs typeface="Cairo Semi-Bold" panose="020B0604020202020204" charset="-78"/>
                  <a:sym typeface="Cairo Bold"/>
                  <a:rtl/>
                </a:rPr>
                <a:t>يؤدي جمع هذه البيانات الحساسة إلى انتهاكات صارخة للخصوصية</a:t>
              </a:r>
            </a:p>
            <a:p>
              <a:pPr marL="431801" lvl="1" indent="-215900" algn="r" rtl="1">
                <a:lnSpc>
                  <a:spcPts val="2800"/>
                </a:lnSpc>
                <a:buFont typeface="Arial"/>
                <a:buChar char="•"/>
              </a:pPr>
              <a:r>
                <a:rPr lang="ar-EG" sz="2000" dirty="0">
                  <a:solidFill>
                    <a:srgbClr val="1A1B18"/>
                  </a:solidFill>
                  <a:latin typeface="Cairo Semi-Bold" panose="020B0604020202020204" charset="-78"/>
                  <a:ea typeface="Cairo"/>
                  <a:cs typeface="Cairo Semi-Bold" panose="020B0604020202020204" charset="-78"/>
                  <a:sym typeface="Cairo"/>
                  <a:rtl/>
                </a:rPr>
                <a:t>تتفاقم هذه المخاطر بشكل خطير في البلدان التي تعاني من ضعف في قوانين حماية البيانات ومحدودية الرقابة المستقلة. إن فرض آليات التحقق من العمر لا يهدد خصوصية المراهقين فحسب، بل يعرض خصوصيتهم للخطر، مما يحول منصات التواصل إلى أدوات لجمع البيانات الحساسة بدلاً من مساحات للتواصل الحر.</a:t>
              </a:r>
            </a:p>
            <a:p>
              <a:pPr algn="r" rtl="1">
                <a:lnSpc>
                  <a:spcPts val="2800"/>
                </a:lnSpc>
              </a:pPr>
              <a:endParaRPr lang="ar-EG" sz="2000" dirty="0">
                <a:solidFill>
                  <a:srgbClr val="1A1B18"/>
                </a:solidFill>
                <a:latin typeface="Cairo"/>
                <a:ea typeface="Cairo"/>
                <a:cs typeface="Cairo"/>
                <a:sym typeface="Cairo"/>
                <a:rtl/>
              </a:endParaRPr>
            </a:p>
          </p:txBody>
        </p:sp>
      </p:grpSp>
      <p:grpSp>
        <p:nvGrpSpPr>
          <p:cNvPr id="10" name="Group 10"/>
          <p:cNvGrpSpPr/>
          <p:nvPr/>
        </p:nvGrpSpPr>
        <p:grpSpPr>
          <a:xfrm>
            <a:off x="16351370" y="8804335"/>
            <a:ext cx="907930" cy="907930"/>
            <a:chOff x="0" y="0"/>
            <a:chExt cx="1210574" cy="1210574"/>
          </a:xfrm>
        </p:grpSpPr>
        <p:grpSp>
          <p:nvGrpSpPr>
            <p:cNvPr id="11" name="Group 11"/>
            <p:cNvGrpSpPr/>
            <p:nvPr/>
          </p:nvGrpSpPr>
          <p:grpSpPr>
            <a:xfrm>
              <a:off x="0" y="0"/>
              <a:ext cx="1210574" cy="1210574"/>
              <a:chOff x="0" y="0"/>
              <a:chExt cx="6350000" cy="6350000"/>
            </a:xfrm>
          </p:grpSpPr>
          <p:sp>
            <p:nvSpPr>
              <p:cNvPr id="12" name="Freeform 12"/>
              <p:cNvSpPr/>
              <p:nvPr/>
            </p:nvSpPr>
            <p:spPr>
              <a:xfrm flipH="1">
                <a:off x="0" y="0"/>
                <a:ext cx="6350000" cy="6350000"/>
              </a:xfrm>
              <a:custGeom>
                <a:avLst/>
                <a:gdLst/>
                <a:ahLst/>
                <a:cxnLst/>
                <a:rect l="l" t="t" r="r" b="b"/>
                <a:pathLst>
                  <a:path w="6350000" h="6350000">
                    <a:moveTo>
                      <a:pt x="3175000" y="0"/>
                    </a:moveTo>
                    <a:cubicBezTo>
                      <a:pt x="4928504" y="0"/>
                      <a:pt x="6350000" y="1421496"/>
                      <a:pt x="6350000" y="3175000"/>
                    </a:cubicBezTo>
                    <a:cubicBezTo>
                      <a:pt x="6350000" y="4928504"/>
                      <a:pt x="4928504" y="6350000"/>
                      <a:pt x="3175000" y="6350000"/>
                    </a:cubicBezTo>
                    <a:cubicBezTo>
                      <a:pt x="1421496" y="6350000"/>
                      <a:pt x="0" y="4928504"/>
                      <a:pt x="0" y="3175000"/>
                    </a:cubicBezTo>
                    <a:cubicBezTo>
                      <a:pt x="0" y="1421496"/>
                      <a:pt x="1421496" y="0"/>
                      <a:pt x="3175000" y="0"/>
                    </a:cubicBezTo>
                    <a:close/>
                  </a:path>
                </a:pathLst>
              </a:custGeom>
              <a:solidFill>
                <a:srgbClr val="ED1C24"/>
              </a:solidFill>
            </p:spPr>
          </p:sp>
        </p:grpSp>
        <p:sp>
          <p:nvSpPr>
            <p:cNvPr id="13" name="TextBox 13"/>
            <p:cNvSpPr txBox="1"/>
            <p:nvPr/>
          </p:nvSpPr>
          <p:spPr>
            <a:xfrm>
              <a:off x="241518" y="263971"/>
              <a:ext cx="727537" cy="644532"/>
            </a:xfrm>
            <a:prstGeom prst="rect">
              <a:avLst/>
            </a:prstGeom>
          </p:spPr>
          <p:txBody>
            <a:bodyPr lIns="0" tIns="0" rIns="0" bIns="0" rtlCol="0" anchor="t">
              <a:spAutoFit/>
            </a:bodyPr>
            <a:lstStyle/>
            <a:p>
              <a:pPr algn="ctr">
                <a:lnSpc>
                  <a:spcPts val="3300"/>
                </a:lnSpc>
              </a:pPr>
              <a:r>
                <a:rPr lang="en-US" sz="3000" b="1">
                  <a:solidFill>
                    <a:srgbClr val="FAFAFA"/>
                  </a:solidFill>
                  <a:latin typeface="Mirza Bold"/>
                  <a:ea typeface="Mirza Bold"/>
                  <a:cs typeface="Mirza Bold"/>
                  <a:sym typeface="Mirza Bold"/>
                </a:rPr>
                <a:t>5</a:t>
              </a:r>
            </a:p>
          </p:txBody>
        </p:sp>
      </p:grpSp>
      <p:sp>
        <p:nvSpPr>
          <p:cNvPr id="14" name="Freeform 14"/>
          <p:cNvSpPr/>
          <p:nvPr/>
        </p:nvSpPr>
        <p:spPr>
          <a:xfrm>
            <a:off x="1028700" y="728280"/>
            <a:ext cx="2712359" cy="901859"/>
          </a:xfrm>
          <a:custGeom>
            <a:avLst/>
            <a:gdLst/>
            <a:ahLst/>
            <a:cxnLst/>
            <a:rect l="l" t="t" r="r" b="b"/>
            <a:pathLst>
              <a:path w="2712359" h="901859">
                <a:moveTo>
                  <a:pt x="0" y="0"/>
                </a:moveTo>
                <a:lnTo>
                  <a:pt x="2712359" y="0"/>
                </a:lnTo>
                <a:lnTo>
                  <a:pt x="2712359" y="901859"/>
                </a:lnTo>
                <a:lnTo>
                  <a:pt x="0" y="901859"/>
                </a:lnTo>
                <a:lnTo>
                  <a:pt x="0" y="0"/>
                </a:lnTo>
                <a:close/>
              </a:path>
            </a:pathLst>
          </a:custGeom>
          <a:blipFill>
            <a:blip r:embed="rId2"/>
            <a:stretch>
              <a:fillRect/>
            </a:stretch>
          </a:blipFill>
        </p:spPr>
      </p:sp>
      <p:sp>
        <p:nvSpPr>
          <p:cNvPr id="15" name="Freeform 15"/>
          <p:cNvSpPr/>
          <p:nvPr/>
        </p:nvSpPr>
        <p:spPr>
          <a:xfrm>
            <a:off x="14543810" y="563375"/>
            <a:ext cx="2715490" cy="1198608"/>
          </a:xfrm>
          <a:custGeom>
            <a:avLst/>
            <a:gdLst/>
            <a:ahLst/>
            <a:cxnLst/>
            <a:rect l="l" t="t" r="r" b="b"/>
            <a:pathLst>
              <a:path w="2715490" h="1198608">
                <a:moveTo>
                  <a:pt x="0" y="0"/>
                </a:moveTo>
                <a:lnTo>
                  <a:pt x="2715490" y="0"/>
                </a:lnTo>
                <a:lnTo>
                  <a:pt x="2715490" y="1198608"/>
                </a:lnTo>
                <a:lnTo>
                  <a:pt x="0" y="1198608"/>
                </a:lnTo>
                <a:lnTo>
                  <a:pt x="0" y="0"/>
                </a:lnTo>
                <a:close/>
              </a:path>
            </a:pathLst>
          </a:custGeom>
          <a:blipFill>
            <a:blip r:embed="rId3"/>
            <a:stretch>
              <a:fillRect/>
            </a:stretch>
          </a:blipFill>
        </p:spPr>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EBE7E0"/>
        </a:solidFill>
        <a:effectLst/>
      </p:bgPr>
    </p:bg>
    <p:spTree>
      <p:nvGrpSpPr>
        <p:cNvPr id="1" name=""/>
        <p:cNvGrpSpPr/>
        <p:nvPr/>
      </p:nvGrpSpPr>
      <p:grpSpPr>
        <a:xfrm>
          <a:off x="0" y="0"/>
          <a:ext cx="0" cy="0"/>
          <a:chOff x="0" y="0"/>
          <a:chExt cx="0" cy="0"/>
        </a:xfrm>
      </p:grpSpPr>
      <p:sp>
        <p:nvSpPr>
          <p:cNvPr id="2" name="TextBox 2"/>
          <p:cNvSpPr txBox="1"/>
          <p:nvPr/>
        </p:nvSpPr>
        <p:spPr>
          <a:xfrm>
            <a:off x="4598813" y="2867849"/>
            <a:ext cx="12206521" cy="1085221"/>
          </a:xfrm>
          <a:prstGeom prst="rect">
            <a:avLst/>
          </a:prstGeom>
        </p:spPr>
        <p:txBody>
          <a:bodyPr lIns="0" tIns="0" rIns="0" bIns="0" rtlCol="0" anchor="t">
            <a:spAutoFit/>
          </a:bodyPr>
          <a:lstStyle/>
          <a:p>
            <a:pPr algn="r" rtl="1">
              <a:lnSpc>
                <a:spcPts val="7370"/>
              </a:lnSpc>
            </a:pPr>
            <a:r>
              <a:rPr lang="ar-EG" sz="6700" b="1" dirty="0">
                <a:solidFill>
                  <a:srgbClr val="1A1B18"/>
                </a:solidFill>
                <a:latin typeface="Mirza Bold"/>
                <a:ea typeface="Mirza Bold"/>
                <a:cs typeface="Mirza Bold"/>
                <a:sym typeface="Mirza Bold"/>
                <a:rtl/>
              </a:rPr>
              <a:t>السياق الإقليمي لغرب آسيا وشمال أفريقيا </a:t>
            </a:r>
          </a:p>
        </p:txBody>
      </p:sp>
      <p:grpSp>
        <p:nvGrpSpPr>
          <p:cNvPr id="3" name="Group 3"/>
          <p:cNvGrpSpPr/>
          <p:nvPr/>
        </p:nvGrpSpPr>
        <p:grpSpPr>
          <a:xfrm>
            <a:off x="1028700" y="4214543"/>
            <a:ext cx="15776635" cy="3408481"/>
            <a:chOff x="0" y="0"/>
            <a:chExt cx="21035513" cy="4544642"/>
          </a:xfrm>
        </p:grpSpPr>
        <p:sp>
          <p:nvSpPr>
            <p:cNvPr id="4" name="TextBox 4"/>
            <p:cNvSpPr txBox="1"/>
            <p:nvPr/>
          </p:nvSpPr>
          <p:spPr>
            <a:xfrm>
              <a:off x="0" y="1033092"/>
              <a:ext cx="21035513" cy="3511550"/>
            </a:xfrm>
            <a:prstGeom prst="rect">
              <a:avLst/>
            </a:prstGeom>
          </p:spPr>
          <p:txBody>
            <a:bodyPr lIns="0" tIns="0" rIns="0" bIns="0" rtlCol="0" anchor="t">
              <a:spAutoFit/>
            </a:bodyPr>
            <a:lstStyle/>
            <a:p>
              <a:pPr algn="r" rtl="1">
                <a:lnSpc>
                  <a:spcPts val="4200"/>
                </a:lnSpc>
              </a:pPr>
              <a:r>
                <a:rPr lang="ar-EG" sz="3000" dirty="0">
                  <a:solidFill>
                    <a:srgbClr val="1A1B18"/>
                  </a:solidFill>
                  <a:latin typeface="Cairo Semi-Bold" panose="020B0604020202020204" charset="-78"/>
                  <a:ea typeface="Cairo"/>
                  <a:cs typeface="Cairo Semi-Bold" panose="020B0604020202020204" charset="-78"/>
                  <a:sym typeface="Cairo"/>
                  <a:rtl/>
                </a:rPr>
                <a:t>تعاني قوانين حماية البيانات في المنطقة من ضعف في الإنفاذ وغياب هيئات رقابة مستقلة تضمن تطبيق المعايير بعدالة.</a:t>
              </a:r>
            </a:p>
            <a:p>
              <a:pPr algn="r" rtl="1">
                <a:lnSpc>
                  <a:spcPts val="4200"/>
                </a:lnSpc>
              </a:pPr>
              <a:r>
                <a:rPr lang="ar-EG" sz="3000" dirty="0">
                  <a:solidFill>
                    <a:srgbClr val="1A1B18"/>
                  </a:solidFill>
                  <a:latin typeface="Cairo Semi-Bold" panose="020B0604020202020204" charset="-78"/>
                  <a:ea typeface="Cairo"/>
                  <a:cs typeface="Cairo Semi-Bold" panose="020B0604020202020204" charset="-78"/>
                  <a:sym typeface="Cairo"/>
                  <a:rtl/>
                </a:rPr>
                <a:t>إن محاكاة النماذج التنظيمية الغربية قد تُحول هذه الإجراءات إلى أدوات لقمع حرية التعبير وانتهاك الخصوصية بدلاً من حماية المستخدمين</a:t>
              </a:r>
              <a:r>
                <a:rPr lang="en-US" sz="3000" dirty="0">
                  <a:solidFill>
                    <a:srgbClr val="1A1B18"/>
                  </a:solidFill>
                  <a:latin typeface="Cairo Semi-Bold" panose="020B0604020202020204" charset="-78"/>
                  <a:ea typeface="Cairo"/>
                  <a:cs typeface="Cairo Semi-Bold" panose="020B0604020202020204" charset="-78"/>
                  <a:sym typeface="Cairo"/>
                  <a:rtl/>
                </a:rPr>
                <a:t>.</a:t>
              </a:r>
              <a:endParaRPr lang="ar-EG" sz="3000" dirty="0">
                <a:solidFill>
                  <a:srgbClr val="1A1B18"/>
                </a:solidFill>
                <a:latin typeface="Cairo Semi-Bold" panose="020B0604020202020204" charset="-78"/>
                <a:ea typeface="Cairo"/>
                <a:cs typeface="Cairo Semi-Bold" panose="020B0604020202020204" charset="-78"/>
                <a:sym typeface="Cairo"/>
                <a:rtl/>
              </a:endParaRPr>
            </a:p>
            <a:p>
              <a:pPr algn="r" rtl="1">
                <a:lnSpc>
                  <a:spcPts val="4200"/>
                </a:lnSpc>
              </a:pPr>
              <a:endParaRPr lang="ar-EG" sz="3000" dirty="0">
                <a:solidFill>
                  <a:srgbClr val="1A1B18"/>
                </a:solidFill>
                <a:latin typeface="Cairo"/>
                <a:ea typeface="Cairo"/>
                <a:cs typeface="Cairo"/>
                <a:sym typeface="Cairo"/>
                <a:rtl/>
              </a:endParaRPr>
            </a:p>
          </p:txBody>
        </p:sp>
        <p:sp>
          <p:nvSpPr>
            <p:cNvPr id="5" name="AutoShape 5"/>
            <p:cNvSpPr/>
            <p:nvPr/>
          </p:nvSpPr>
          <p:spPr>
            <a:xfrm>
              <a:off x="0" y="0"/>
              <a:ext cx="21035513" cy="48180"/>
            </a:xfrm>
            <a:prstGeom prst="rect">
              <a:avLst/>
            </a:prstGeom>
            <a:solidFill>
              <a:srgbClr val="ED1C24"/>
            </a:solidFill>
          </p:spPr>
        </p:sp>
      </p:grpSp>
      <p:grpSp>
        <p:nvGrpSpPr>
          <p:cNvPr id="6" name="Group 6"/>
          <p:cNvGrpSpPr/>
          <p:nvPr/>
        </p:nvGrpSpPr>
        <p:grpSpPr>
          <a:xfrm>
            <a:off x="16351370" y="8804335"/>
            <a:ext cx="907930" cy="907930"/>
            <a:chOff x="0" y="0"/>
            <a:chExt cx="1210574" cy="1210574"/>
          </a:xfrm>
        </p:grpSpPr>
        <p:grpSp>
          <p:nvGrpSpPr>
            <p:cNvPr id="7" name="Group 7"/>
            <p:cNvGrpSpPr/>
            <p:nvPr/>
          </p:nvGrpSpPr>
          <p:grpSpPr>
            <a:xfrm>
              <a:off x="0" y="0"/>
              <a:ext cx="1210574" cy="1210574"/>
              <a:chOff x="0" y="0"/>
              <a:chExt cx="6350000" cy="6350000"/>
            </a:xfrm>
          </p:grpSpPr>
          <p:sp>
            <p:nvSpPr>
              <p:cNvPr id="8" name="Freeform 8"/>
              <p:cNvSpPr/>
              <p:nvPr/>
            </p:nvSpPr>
            <p:spPr>
              <a:xfrm flipH="1">
                <a:off x="0" y="0"/>
                <a:ext cx="6350000" cy="6350000"/>
              </a:xfrm>
              <a:custGeom>
                <a:avLst/>
                <a:gdLst/>
                <a:ahLst/>
                <a:cxnLst/>
                <a:rect l="l" t="t" r="r" b="b"/>
                <a:pathLst>
                  <a:path w="6350000" h="6350000">
                    <a:moveTo>
                      <a:pt x="3175000" y="0"/>
                    </a:moveTo>
                    <a:cubicBezTo>
                      <a:pt x="4928504" y="0"/>
                      <a:pt x="6350000" y="1421496"/>
                      <a:pt x="6350000" y="3175000"/>
                    </a:cubicBezTo>
                    <a:cubicBezTo>
                      <a:pt x="6350000" y="4928504"/>
                      <a:pt x="4928504" y="6350000"/>
                      <a:pt x="3175000" y="6350000"/>
                    </a:cubicBezTo>
                    <a:cubicBezTo>
                      <a:pt x="1421496" y="6350000"/>
                      <a:pt x="0" y="4928504"/>
                      <a:pt x="0" y="3175000"/>
                    </a:cubicBezTo>
                    <a:cubicBezTo>
                      <a:pt x="0" y="1421496"/>
                      <a:pt x="1421496" y="0"/>
                      <a:pt x="3175000" y="0"/>
                    </a:cubicBezTo>
                    <a:close/>
                  </a:path>
                </a:pathLst>
              </a:custGeom>
              <a:solidFill>
                <a:srgbClr val="ED1C24"/>
              </a:solidFill>
            </p:spPr>
          </p:sp>
        </p:grpSp>
        <p:sp>
          <p:nvSpPr>
            <p:cNvPr id="9" name="TextBox 9"/>
            <p:cNvSpPr txBox="1"/>
            <p:nvPr/>
          </p:nvSpPr>
          <p:spPr>
            <a:xfrm>
              <a:off x="241518" y="263971"/>
              <a:ext cx="727537" cy="644532"/>
            </a:xfrm>
            <a:prstGeom prst="rect">
              <a:avLst/>
            </a:prstGeom>
          </p:spPr>
          <p:txBody>
            <a:bodyPr lIns="0" tIns="0" rIns="0" bIns="0" rtlCol="0" anchor="t">
              <a:spAutoFit/>
            </a:bodyPr>
            <a:lstStyle/>
            <a:p>
              <a:pPr algn="ctr">
                <a:lnSpc>
                  <a:spcPts val="3300"/>
                </a:lnSpc>
              </a:pPr>
              <a:r>
                <a:rPr lang="en-US" sz="3000" b="1">
                  <a:solidFill>
                    <a:srgbClr val="FAFAFA"/>
                  </a:solidFill>
                  <a:latin typeface="Mirza Bold"/>
                  <a:ea typeface="Mirza Bold"/>
                  <a:cs typeface="Mirza Bold"/>
                  <a:sym typeface="Mirza Bold"/>
                </a:rPr>
                <a:t>6</a:t>
              </a:r>
            </a:p>
          </p:txBody>
        </p:sp>
      </p:grpSp>
      <p:sp>
        <p:nvSpPr>
          <p:cNvPr id="10" name="Freeform 10"/>
          <p:cNvSpPr/>
          <p:nvPr/>
        </p:nvSpPr>
        <p:spPr>
          <a:xfrm>
            <a:off x="1028700" y="728280"/>
            <a:ext cx="2712359" cy="901859"/>
          </a:xfrm>
          <a:custGeom>
            <a:avLst/>
            <a:gdLst/>
            <a:ahLst/>
            <a:cxnLst/>
            <a:rect l="l" t="t" r="r" b="b"/>
            <a:pathLst>
              <a:path w="2712359" h="901859">
                <a:moveTo>
                  <a:pt x="0" y="0"/>
                </a:moveTo>
                <a:lnTo>
                  <a:pt x="2712359" y="0"/>
                </a:lnTo>
                <a:lnTo>
                  <a:pt x="2712359" y="901859"/>
                </a:lnTo>
                <a:lnTo>
                  <a:pt x="0" y="901859"/>
                </a:lnTo>
                <a:lnTo>
                  <a:pt x="0" y="0"/>
                </a:lnTo>
                <a:close/>
              </a:path>
            </a:pathLst>
          </a:custGeom>
          <a:blipFill>
            <a:blip r:embed="rId2"/>
            <a:stretch>
              <a:fillRect/>
            </a:stretch>
          </a:blipFill>
        </p:spPr>
      </p:sp>
      <p:sp>
        <p:nvSpPr>
          <p:cNvPr id="11" name="Freeform 11"/>
          <p:cNvSpPr/>
          <p:nvPr/>
        </p:nvSpPr>
        <p:spPr>
          <a:xfrm>
            <a:off x="14543810" y="563375"/>
            <a:ext cx="2715490" cy="1198608"/>
          </a:xfrm>
          <a:custGeom>
            <a:avLst/>
            <a:gdLst/>
            <a:ahLst/>
            <a:cxnLst/>
            <a:rect l="l" t="t" r="r" b="b"/>
            <a:pathLst>
              <a:path w="2715490" h="1198608">
                <a:moveTo>
                  <a:pt x="0" y="0"/>
                </a:moveTo>
                <a:lnTo>
                  <a:pt x="2715490" y="0"/>
                </a:lnTo>
                <a:lnTo>
                  <a:pt x="2715490" y="1198608"/>
                </a:lnTo>
                <a:lnTo>
                  <a:pt x="0" y="1198608"/>
                </a:lnTo>
                <a:lnTo>
                  <a:pt x="0" y="0"/>
                </a:lnTo>
                <a:close/>
              </a:path>
            </a:pathLst>
          </a:custGeom>
          <a:blipFill>
            <a:blip r:embed="rId3"/>
            <a:stretch>
              <a:fillRect/>
            </a:stretch>
          </a:blipFill>
        </p:spPr>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EBE7E0"/>
        </a:solidFill>
        <a:effectLst/>
      </p:bgPr>
    </p:bg>
    <p:spTree>
      <p:nvGrpSpPr>
        <p:cNvPr id="1" name=""/>
        <p:cNvGrpSpPr/>
        <p:nvPr/>
      </p:nvGrpSpPr>
      <p:grpSpPr>
        <a:xfrm>
          <a:off x="0" y="0"/>
          <a:ext cx="0" cy="0"/>
          <a:chOff x="0" y="0"/>
          <a:chExt cx="0" cy="0"/>
        </a:xfrm>
      </p:grpSpPr>
      <p:sp>
        <p:nvSpPr>
          <p:cNvPr id="2" name="TextBox 2"/>
          <p:cNvSpPr txBox="1"/>
          <p:nvPr/>
        </p:nvSpPr>
        <p:spPr>
          <a:xfrm>
            <a:off x="3660869" y="2902769"/>
            <a:ext cx="13144465" cy="1085221"/>
          </a:xfrm>
          <a:prstGeom prst="rect">
            <a:avLst/>
          </a:prstGeom>
        </p:spPr>
        <p:txBody>
          <a:bodyPr lIns="0" tIns="0" rIns="0" bIns="0" rtlCol="0" anchor="t">
            <a:spAutoFit/>
          </a:bodyPr>
          <a:lstStyle/>
          <a:p>
            <a:pPr algn="r" rtl="1">
              <a:lnSpc>
                <a:spcPts val="7370"/>
              </a:lnSpc>
            </a:pPr>
            <a:r>
              <a:rPr lang="ar-EG" sz="6700" b="1" dirty="0">
                <a:solidFill>
                  <a:srgbClr val="1A1B18"/>
                </a:solidFill>
                <a:latin typeface="Mirza Bold"/>
                <a:ea typeface="Mirza Bold"/>
                <a:cs typeface="Mirza Bold"/>
                <a:sym typeface="Mirza Bold"/>
                <a:rtl/>
              </a:rPr>
              <a:t>اختراق تطبيق للتحقق من العمر في أوروبا</a:t>
            </a:r>
          </a:p>
        </p:txBody>
      </p:sp>
      <p:grpSp>
        <p:nvGrpSpPr>
          <p:cNvPr id="3" name="Group 3"/>
          <p:cNvGrpSpPr/>
          <p:nvPr/>
        </p:nvGrpSpPr>
        <p:grpSpPr>
          <a:xfrm>
            <a:off x="1028700" y="4214543"/>
            <a:ext cx="15776635" cy="2929255"/>
            <a:chOff x="0" y="0"/>
            <a:chExt cx="21035513" cy="3905674"/>
          </a:xfrm>
        </p:grpSpPr>
        <p:sp>
          <p:nvSpPr>
            <p:cNvPr id="4" name="TextBox 4"/>
            <p:cNvSpPr txBox="1"/>
            <p:nvPr/>
          </p:nvSpPr>
          <p:spPr>
            <a:xfrm>
              <a:off x="0" y="1033092"/>
              <a:ext cx="21035513" cy="2872582"/>
            </a:xfrm>
            <a:prstGeom prst="rect">
              <a:avLst/>
            </a:prstGeom>
          </p:spPr>
          <p:txBody>
            <a:bodyPr lIns="0" tIns="0" rIns="0" bIns="0" rtlCol="0" anchor="t">
              <a:spAutoFit/>
            </a:bodyPr>
            <a:lstStyle/>
            <a:p>
              <a:pPr algn="r" rtl="1">
                <a:lnSpc>
                  <a:spcPts val="4200"/>
                </a:lnSpc>
              </a:pPr>
              <a:r>
                <a:rPr lang="ar-EG" sz="3000" dirty="0">
                  <a:solidFill>
                    <a:srgbClr val="1A1B18"/>
                  </a:solidFill>
                  <a:latin typeface="Cairo Semi-Bold" panose="020B0604020202020204" charset="-78"/>
                  <a:ea typeface="Cairo"/>
                  <a:cs typeface="Cairo Semi-Bold" panose="020B0604020202020204" charset="-78"/>
                  <a:sym typeface="Cairo"/>
                  <a:rtl/>
                </a:rPr>
                <a:t>تم اختراق النموذج الأولي لتطبيق التحقق من العمر التابع للمفوضية الأوروبية من قبل باحثين في مجال الأمن في أقل من دقيقتين في أبريل </a:t>
              </a:r>
              <a:r>
                <a:rPr lang="en-US" sz="3000" dirty="0">
                  <a:solidFill>
                    <a:srgbClr val="1A1B18"/>
                  </a:solidFill>
                  <a:latin typeface="Cairo Semi-Bold" panose="020B0604020202020204" charset="-78"/>
                  <a:ea typeface="Cairo"/>
                  <a:cs typeface="Cairo Semi-Bold" panose="020B0604020202020204" charset="-78"/>
                  <a:sym typeface="Cairo"/>
                </a:rPr>
                <a:t>2026</a:t>
              </a:r>
              <a:r>
                <a:rPr lang="ar-EG" sz="3000" dirty="0">
                  <a:solidFill>
                    <a:srgbClr val="1A1B18"/>
                  </a:solidFill>
                  <a:latin typeface="Cairo Semi-Bold" panose="020B0604020202020204" charset="-78"/>
                  <a:ea typeface="Cairo"/>
                  <a:cs typeface="Cairo Semi-Bold" panose="020B0604020202020204" charset="-78"/>
                  <a:sym typeface="Cairo"/>
                  <a:rtl/>
                </a:rPr>
                <a:t>. </a:t>
              </a:r>
            </a:p>
            <a:p>
              <a:pPr algn="r" rtl="1">
                <a:lnSpc>
                  <a:spcPts val="4200"/>
                </a:lnSpc>
              </a:pPr>
              <a:r>
                <a:rPr lang="ar-EG" sz="3000" dirty="0">
                  <a:solidFill>
                    <a:srgbClr val="1A1B18"/>
                  </a:solidFill>
                  <a:latin typeface="Cairo Semi-Bold" panose="020B0604020202020204" charset="-78"/>
                  <a:ea typeface="Cairo"/>
                  <a:cs typeface="Cairo Semi-Bold" panose="020B0604020202020204" charset="-78"/>
                  <a:sym typeface="Cairo"/>
                  <a:rtl/>
                </a:rPr>
                <a:t>كشف الخبراء عن عيوب تصميمية خطيرة (التخزين غير المشفر لصور جوازات السفر الحساسة، وإمكانية تجاوز المصادقة البيومترية). </a:t>
              </a:r>
            </a:p>
          </p:txBody>
        </p:sp>
        <p:sp>
          <p:nvSpPr>
            <p:cNvPr id="5" name="AutoShape 5"/>
            <p:cNvSpPr/>
            <p:nvPr/>
          </p:nvSpPr>
          <p:spPr>
            <a:xfrm>
              <a:off x="0" y="0"/>
              <a:ext cx="21035513" cy="48180"/>
            </a:xfrm>
            <a:prstGeom prst="rect">
              <a:avLst/>
            </a:prstGeom>
            <a:solidFill>
              <a:srgbClr val="ED1C24"/>
            </a:solidFill>
          </p:spPr>
        </p:sp>
      </p:grpSp>
      <p:grpSp>
        <p:nvGrpSpPr>
          <p:cNvPr id="6" name="Group 6"/>
          <p:cNvGrpSpPr/>
          <p:nvPr/>
        </p:nvGrpSpPr>
        <p:grpSpPr>
          <a:xfrm>
            <a:off x="16351370" y="8804335"/>
            <a:ext cx="907930" cy="907930"/>
            <a:chOff x="0" y="0"/>
            <a:chExt cx="1210574" cy="1210574"/>
          </a:xfrm>
        </p:grpSpPr>
        <p:grpSp>
          <p:nvGrpSpPr>
            <p:cNvPr id="7" name="Group 7"/>
            <p:cNvGrpSpPr/>
            <p:nvPr/>
          </p:nvGrpSpPr>
          <p:grpSpPr>
            <a:xfrm>
              <a:off x="0" y="0"/>
              <a:ext cx="1210574" cy="1210574"/>
              <a:chOff x="0" y="0"/>
              <a:chExt cx="6350000" cy="6350000"/>
            </a:xfrm>
          </p:grpSpPr>
          <p:sp>
            <p:nvSpPr>
              <p:cNvPr id="8" name="Freeform 8"/>
              <p:cNvSpPr/>
              <p:nvPr/>
            </p:nvSpPr>
            <p:spPr>
              <a:xfrm flipH="1">
                <a:off x="0" y="0"/>
                <a:ext cx="6350000" cy="6350000"/>
              </a:xfrm>
              <a:custGeom>
                <a:avLst/>
                <a:gdLst/>
                <a:ahLst/>
                <a:cxnLst/>
                <a:rect l="l" t="t" r="r" b="b"/>
                <a:pathLst>
                  <a:path w="6350000" h="6350000">
                    <a:moveTo>
                      <a:pt x="3175000" y="0"/>
                    </a:moveTo>
                    <a:cubicBezTo>
                      <a:pt x="4928504" y="0"/>
                      <a:pt x="6350000" y="1421496"/>
                      <a:pt x="6350000" y="3175000"/>
                    </a:cubicBezTo>
                    <a:cubicBezTo>
                      <a:pt x="6350000" y="4928504"/>
                      <a:pt x="4928504" y="6350000"/>
                      <a:pt x="3175000" y="6350000"/>
                    </a:cubicBezTo>
                    <a:cubicBezTo>
                      <a:pt x="1421496" y="6350000"/>
                      <a:pt x="0" y="4928504"/>
                      <a:pt x="0" y="3175000"/>
                    </a:cubicBezTo>
                    <a:cubicBezTo>
                      <a:pt x="0" y="1421496"/>
                      <a:pt x="1421496" y="0"/>
                      <a:pt x="3175000" y="0"/>
                    </a:cubicBezTo>
                    <a:close/>
                  </a:path>
                </a:pathLst>
              </a:custGeom>
              <a:solidFill>
                <a:srgbClr val="ED1C24"/>
              </a:solidFill>
            </p:spPr>
          </p:sp>
        </p:grpSp>
        <p:sp>
          <p:nvSpPr>
            <p:cNvPr id="9" name="TextBox 9"/>
            <p:cNvSpPr txBox="1"/>
            <p:nvPr/>
          </p:nvSpPr>
          <p:spPr>
            <a:xfrm>
              <a:off x="241518" y="263971"/>
              <a:ext cx="727537" cy="644532"/>
            </a:xfrm>
            <a:prstGeom prst="rect">
              <a:avLst/>
            </a:prstGeom>
          </p:spPr>
          <p:txBody>
            <a:bodyPr lIns="0" tIns="0" rIns="0" bIns="0" rtlCol="0" anchor="t">
              <a:spAutoFit/>
            </a:bodyPr>
            <a:lstStyle/>
            <a:p>
              <a:pPr algn="ctr">
                <a:lnSpc>
                  <a:spcPts val="3300"/>
                </a:lnSpc>
              </a:pPr>
              <a:r>
                <a:rPr lang="en-US" sz="3000" b="1">
                  <a:solidFill>
                    <a:srgbClr val="FAFAFA"/>
                  </a:solidFill>
                  <a:latin typeface="Mirza Bold"/>
                  <a:ea typeface="Mirza Bold"/>
                  <a:cs typeface="Mirza Bold"/>
                  <a:sym typeface="Mirza Bold"/>
                </a:rPr>
                <a:t>7</a:t>
              </a:r>
            </a:p>
          </p:txBody>
        </p:sp>
      </p:grpSp>
      <p:sp>
        <p:nvSpPr>
          <p:cNvPr id="10" name="Freeform 10"/>
          <p:cNvSpPr/>
          <p:nvPr/>
        </p:nvSpPr>
        <p:spPr>
          <a:xfrm>
            <a:off x="1028700" y="728280"/>
            <a:ext cx="2712359" cy="901859"/>
          </a:xfrm>
          <a:custGeom>
            <a:avLst/>
            <a:gdLst/>
            <a:ahLst/>
            <a:cxnLst/>
            <a:rect l="l" t="t" r="r" b="b"/>
            <a:pathLst>
              <a:path w="2712359" h="901859">
                <a:moveTo>
                  <a:pt x="0" y="0"/>
                </a:moveTo>
                <a:lnTo>
                  <a:pt x="2712359" y="0"/>
                </a:lnTo>
                <a:lnTo>
                  <a:pt x="2712359" y="901859"/>
                </a:lnTo>
                <a:lnTo>
                  <a:pt x="0" y="901859"/>
                </a:lnTo>
                <a:lnTo>
                  <a:pt x="0" y="0"/>
                </a:lnTo>
                <a:close/>
              </a:path>
            </a:pathLst>
          </a:custGeom>
          <a:blipFill>
            <a:blip r:embed="rId2"/>
            <a:stretch>
              <a:fillRect/>
            </a:stretch>
          </a:blipFill>
        </p:spPr>
      </p:sp>
      <p:sp>
        <p:nvSpPr>
          <p:cNvPr id="11" name="Freeform 11"/>
          <p:cNvSpPr/>
          <p:nvPr/>
        </p:nvSpPr>
        <p:spPr>
          <a:xfrm>
            <a:off x="14543810" y="563375"/>
            <a:ext cx="2715490" cy="1198608"/>
          </a:xfrm>
          <a:custGeom>
            <a:avLst/>
            <a:gdLst/>
            <a:ahLst/>
            <a:cxnLst/>
            <a:rect l="l" t="t" r="r" b="b"/>
            <a:pathLst>
              <a:path w="2715490" h="1198608">
                <a:moveTo>
                  <a:pt x="0" y="0"/>
                </a:moveTo>
                <a:lnTo>
                  <a:pt x="2715490" y="0"/>
                </a:lnTo>
                <a:lnTo>
                  <a:pt x="2715490" y="1198608"/>
                </a:lnTo>
                <a:lnTo>
                  <a:pt x="0" y="1198608"/>
                </a:lnTo>
                <a:lnTo>
                  <a:pt x="0" y="0"/>
                </a:lnTo>
                <a:close/>
              </a:path>
            </a:pathLst>
          </a:custGeom>
          <a:blipFill>
            <a:blip r:embed="rId3"/>
            <a:stretch>
              <a:fillRect/>
            </a:stretch>
          </a:blipFill>
        </p:spPr>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EBE7E0"/>
        </a:solidFill>
        <a:effectLst/>
      </p:bgPr>
    </p:bg>
    <p:spTree>
      <p:nvGrpSpPr>
        <p:cNvPr id="1" name=""/>
        <p:cNvGrpSpPr/>
        <p:nvPr/>
      </p:nvGrpSpPr>
      <p:grpSpPr>
        <a:xfrm>
          <a:off x="0" y="0"/>
          <a:ext cx="0" cy="0"/>
          <a:chOff x="0" y="0"/>
          <a:chExt cx="0" cy="0"/>
        </a:xfrm>
      </p:grpSpPr>
      <p:grpSp>
        <p:nvGrpSpPr>
          <p:cNvPr id="2" name="Group 2"/>
          <p:cNvGrpSpPr/>
          <p:nvPr/>
        </p:nvGrpSpPr>
        <p:grpSpPr>
          <a:xfrm>
            <a:off x="3429001" y="3127358"/>
            <a:ext cx="13830300" cy="1582287"/>
            <a:chOff x="-1368105" y="1576058"/>
            <a:chExt cx="18440400" cy="2109715"/>
          </a:xfrm>
        </p:grpSpPr>
        <p:sp>
          <p:nvSpPr>
            <p:cNvPr id="3" name="TextBox 3"/>
            <p:cNvSpPr txBox="1"/>
            <p:nvPr/>
          </p:nvSpPr>
          <p:spPr>
            <a:xfrm>
              <a:off x="0" y="1576058"/>
              <a:ext cx="17072293" cy="1511525"/>
            </a:xfrm>
            <a:prstGeom prst="rect">
              <a:avLst/>
            </a:prstGeom>
          </p:spPr>
          <p:txBody>
            <a:bodyPr lIns="0" tIns="0" rIns="0" bIns="0" rtlCol="0" anchor="t">
              <a:spAutoFit/>
            </a:bodyPr>
            <a:lstStyle/>
            <a:p>
              <a:pPr algn="r" rtl="1">
                <a:lnSpc>
                  <a:spcPts val="10016"/>
                </a:lnSpc>
              </a:pPr>
              <a:r>
                <a:rPr lang="ar-EG" sz="6700" b="1" dirty="0">
                  <a:solidFill>
                    <a:srgbClr val="1A1B18"/>
                  </a:solidFill>
                  <a:latin typeface="Mirza Bold"/>
                  <a:ea typeface="Mirza Bold"/>
                  <a:cs typeface="Mirza Bold"/>
                  <a:sym typeface="Mirza Bold"/>
                  <a:rtl/>
                </a:rPr>
                <a:t>التمكين الرقمي بدلاً من المنع في لبنان؟</a:t>
              </a:r>
            </a:p>
          </p:txBody>
        </p:sp>
        <p:sp>
          <p:nvSpPr>
            <p:cNvPr id="4" name="AutoShape 4"/>
            <p:cNvSpPr/>
            <p:nvPr/>
          </p:nvSpPr>
          <p:spPr>
            <a:xfrm flipV="1">
              <a:off x="-1368105" y="3624814"/>
              <a:ext cx="18440400" cy="60959"/>
            </a:xfrm>
            <a:prstGeom prst="rect">
              <a:avLst/>
            </a:prstGeom>
            <a:solidFill>
              <a:srgbClr val="ED1C24"/>
            </a:solidFill>
          </p:spPr>
        </p:sp>
      </p:grpSp>
      <p:sp>
        <p:nvSpPr>
          <p:cNvPr id="5" name="AutoShape 5"/>
          <p:cNvSpPr/>
          <p:nvPr/>
        </p:nvSpPr>
        <p:spPr>
          <a:xfrm rot="-10800000">
            <a:off x="2423050" y="2027156"/>
            <a:ext cx="28575" cy="7352169"/>
          </a:xfrm>
          <a:prstGeom prst="rect">
            <a:avLst/>
          </a:prstGeom>
          <a:solidFill>
            <a:srgbClr val="ED1C24"/>
          </a:solidFill>
        </p:spPr>
      </p:sp>
      <p:sp>
        <p:nvSpPr>
          <p:cNvPr id="6" name="TextBox 6"/>
          <p:cNvSpPr txBox="1"/>
          <p:nvPr/>
        </p:nvSpPr>
        <p:spPr>
          <a:xfrm>
            <a:off x="838200" y="5877352"/>
            <a:ext cx="907930" cy="453077"/>
          </a:xfrm>
          <a:prstGeom prst="rect">
            <a:avLst/>
          </a:prstGeom>
        </p:spPr>
        <p:txBody>
          <a:bodyPr lIns="0" tIns="0" rIns="0" bIns="0" rtlCol="0" anchor="t">
            <a:spAutoFit/>
          </a:bodyPr>
          <a:lstStyle/>
          <a:p>
            <a:pPr algn="ctr" rtl="1">
              <a:lnSpc>
                <a:spcPts val="3079"/>
              </a:lnSpc>
            </a:pPr>
            <a:r>
              <a:rPr lang="ar-EG" sz="2799" b="1">
                <a:solidFill>
                  <a:srgbClr val="1A1B18"/>
                </a:solidFill>
                <a:latin typeface="Mirza Bold"/>
                <a:ea typeface="Mirza Bold"/>
                <a:cs typeface="Mirza Bold"/>
                <a:sym typeface="Mirza Bold"/>
                <a:rtl/>
              </a:rPr>
              <a:t>.</a:t>
            </a:r>
          </a:p>
        </p:txBody>
      </p:sp>
      <p:sp>
        <p:nvSpPr>
          <p:cNvPr id="7" name="TextBox 7"/>
          <p:cNvSpPr txBox="1"/>
          <p:nvPr/>
        </p:nvSpPr>
        <p:spPr>
          <a:xfrm>
            <a:off x="2947406" y="5297416"/>
            <a:ext cx="14281638" cy="1461939"/>
          </a:xfrm>
          <a:prstGeom prst="rect">
            <a:avLst/>
          </a:prstGeom>
        </p:spPr>
        <p:txBody>
          <a:bodyPr lIns="0" tIns="0" rIns="0" bIns="0" rtlCol="0" anchor="t">
            <a:spAutoFit/>
          </a:bodyPr>
          <a:lstStyle/>
          <a:p>
            <a:pPr algn="r" rtl="1">
              <a:lnSpc>
                <a:spcPts val="3780"/>
              </a:lnSpc>
            </a:pPr>
            <a:r>
              <a:rPr lang="ar-EG" sz="2700" dirty="0">
                <a:solidFill>
                  <a:srgbClr val="1A1B18"/>
                </a:solidFill>
                <a:latin typeface="Cairo Semi-Bold" panose="020B0604020202020204" charset="-78"/>
                <a:ea typeface="Cairo"/>
                <a:cs typeface="Cairo Semi-Bold" panose="020B0604020202020204" charset="-78"/>
                <a:sym typeface="Cairo"/>
                <a:rtl/>
              </a:rPr>
              <a:t>يجب تعزيز إجراءات حماية سلامة الأطفال على الإنترنت دون وضع حظر شامل، وذلك بسبب المخاوف التي تتعلق بانتهاك الخصوصية، تقييد الحقوق الأساسية، وصعوبة التنفيذ العملي. </a:t>
            </a:r>
          </a:p>
          <a:p>
            <a:pPr algn="r" rtl="1">
              <a:lnSpc>
                <a:spcPts val="3780"/>
              </a:lnSpc>
            </a:pPr>
            <a:r>
              <a:rPr lang="ar-EG" sz="2700" dirty="0">
                <a:solidFill>
                  <a:srgbClr val="1A1B18"/>
                </a:solidFill>
                <a:latin typeface="Cairo Semi-Bold" panose="020B0604020202020204" charset="-78"/>
                <a:ea typeface="Cairo"/>
                <a:cs typeface="Cairo Semi-Bold" panose="020B0604020202020204" charset="-78"/>
                <a:sym typeface="Cairo"/>
                <a:rtl/>
              </a:rPr>
              <a:t>الحل الأمثل يكمن في التمكين الرقمي بدلاً من معاقبة المستخدمين وعزلهم.</a:t>
            </a:r>
          </a:p>
        </p:txBody>
      </p:sp>
      <p:sp>
        <p:nvSpPr>
          <p:cNvPr id="8" name="TextBox 8"/>
          <p:cNvSpPr txBox="1"/>
          <p:nvPr/>
        </p:nvSpPr>
        <p:spPr>
          <a:xfrm>
            <a:off x="2947406" y="7502531"/>
            <a:ext cx="14311894" cy="1407795"/>
          </a:xfrm>
          <a:prstGeom prst="rect">
            <a:avLst/>
          </a:prstGeom>
        </p:spPr>
        <p:txBody>
          <a:bodyPr lIns="0" tIns="0" rIns="0" bIns="0" rtlCol="0" anchor="t">
            <a:spAutoFit/>
          </a:bodyPr>
          <a:lstStyle/>
          <a:p>
            <a:pPr algn="r" rtl="1">
              <a:lnSpc>
                <a:spcPts val="3780"/>
              </a:lnSpc>
            </a:pPr>
            <a:r>
              <a:rPr lang="ar-EG" sz="2700" dirty="0">
                <a:solidFill>
                  <a:srgbClr val="1A1B18"/>
                </a:solidFill>
                <a:latin typeface="Cairo Semi-Bold" panose="020B0604020202020204" charset="-78"/>
                <a:ea typeface="Cairo"/>
                <a:cs typeface="Cairo Semi-Bold" panose="020B0604020202020204" charset="-78"/>
                <a:sym typeface="Cairo"/>
                <a:rtl/>
              </a:rPr>
              <a:t>يمكننا الاطلاع ودراسة الإجراءات التي اتخذتها عدة دولة حول العالم في هذا الشأن، بهدف استخلاص أفضل الممارسات التي حققت نتائج واضحة وفعالة، والتي يمكن اعتمادها على المستوى المحلي.</a:t>
            </a:r>
          </a:p>
          <a:p>
            <a:pPr algn="r" rtl="1">
              <a:lnSpc>
                <a:spcPts val="3780"/>
              </a:lnSpc>
            </a:pPr>
            <a:endParaRPr lang="ar-EG" sz="2700" dirty="0">
              <a:solidFill>
                <a:srgbClr val="1A1B18"/>
              </a:solidFill>
              <a:latin typeface="Cairo"/>
              <a:ea typeface="Cairo"/>
              <a:cs typeface="Cairo"/>
              <a:sym typeface="Cairo"/>
              <a:rtl/>
            </a:endParaRPr>
          </a:p>
        </p:txBody>
      </p:sp>
      <p:grpSp>
        <p:nvGrpSpPr>
          <p:cNvPr id="9" name="Group 9"/>
          <p:cNvGrpSpPr/>
          <p:nvPr/>
        </p:nvGrpSpPr>
        <p:grpSpPr>
          <a:xfrm>
            <a:off x="16351370" y="8804335"/>
            <a:ext cx="907930" cy="907930"/>
            <a:chOff x="0" y="0"/>
            <a:chExt cx="1210574" cy="1210574"/>
          </a:xfrm>
        </p:grpSpPr>
        <p:grpSp>
          <p:nvGrpSpPr>
            <p:cNvPr id="10" name="Group 10"/>
            <p:cNvGrpSpPr/>
            <p:nvPr/>
          </p:nvGrpSpPr>
          <p:grpSpPr>
            <a:xfrm>
              <a:off x="0" y="0"/>
              <a:ext cx="1210574" cy="1210574"/>
              <a:chOff x="0" y="0"/>
              <a:chExt cx="6350000" cy="6350000"/>
            </a:xfrm>
          </p:grpSpPr>
          <p:sp>
            <p:nvSpPr>
              <p:cNvPr id="11" name="Freeform 11"/>
              <p:cNvSpPr/>
              <p:nvPr/>
            </p:nvSpPr>
            <p:spPr>
              <a:xfrm flipH="1">
                <a:off x="0" y="0"/>
                <a:ext cx="6350000" cy="6350000"/>
              </a:xfrm>
              <a:custGeom>
                <a:avLst/>
                <a:gdLst/>
                <a:ahLst/>
                <a:cxnLst/>
                <a:rect l="l" t="t" r="r" b="b"/>
                <a:pathLst>
                  <a:path w="6350000" h="6350000">
                    <a:moveTo>
                      <a:pt x="3175000" y="0"/>
                    </a:moveTo>
                    <a:cubicBezTo>
                      <a:pt x="4928504" y="0"/>
                      <a:pt x="6350000" y="1421496"/>
                      <a:pt x="6350000" y="3175000"/>
                    </a:cubicBezTo>
                    <a:cubicBezTo>
                      <a:pt x="6350000" y="4928504"/>
                      <a:pt x="4928504" y="6350000"/>
                      <a:pt x="3175000" y="6350000"/>
                    </a:cubicBezTo>
                    <a:cubicBezTo>
                      <a:pt x="1421496" y="6350000"/>
                      <a:pt x="0" y="4928504"/>
                      <a:pt x="0" y="3175000"/>
                    </a:cubicBezTo>
                    <a:cubicBezTo>
                      <a:pt x="0" y="1421496"/>
                      <a:pt x="1421496" y="0"/>
                      <a:pt x="3175000" y="0"/>
                    </a:cubicBezTo>
                    <a:close/>
                  </a:path>
                </a:pathLst>
              </a:custGeom>
              <a:solidFill>
                <a:srgbClr val="ED1C24"/>
              </a:solidFill>
            </p:spPr>
          </p:sp>
        </p:grpSp>
        <p:sp>
          <p:nvSpPr>
            <p:cNvPr id="12" name="TextBox 12"/>
            <p:cNvSpPr txBox="1"/>
            <p:nvPr/>
          </p:nvSpPr>
          <p:spPr>
            <a:xfrm>
              <a:off x="241518" y="263971"/>
              <a:ext cx="727537" cy="644532"/>
            </a:xfrm>
            <a:prstGeom prst="rect">
              <a:avLst/>
            </a:prstGeom>
          </p:spPr>
          <p:txBody>
            <a:bodyPr lIns="0" tIns="0" rIns="0" bIns="0" rtlCol="0" anchor="t">
              <a:spAutoFit/>
            </a:bodyPr>
            <a:lstStyle/>
            <a:p>
              <a:pPr algn="ctr">
                <a:lnSpc>
                  <a:spcPts val="3300"/>
                </a:lnSpc>
              </a:pPr>
              <a:r>
                <a:rPr lang="en-US" sz="3000" b="1">
                  <a:solidFill>
                    <a:srgbClr val="FAFAFA"/>
                  </a:solidFill>
                  <a:latin typeface="Mirza Bold"/>
                  <a:ea typeface="Mirza Bold"/>
                  <a:cs typeface="Mirza Bold"/>
                  <a:sym typeface="Mirza Bold"/>
                </a:rPr>
                <a:t>8</a:t>
              </a:r>
            </a:p>
          </p:txBody>
        </p:sp>
      </p:grpSp>
      <p:sp>
        <p:nvSpPr>
          <p:cNvPr id="13" name="Freeform 13"/>
          <p:cNvSpPr/>
          <p:nvPr/>
        </p:nvSpPr>
        <p:spPr>
          <a:xfrm>
            <a:off x="1028700" y="728280"/>
            <a:ext cx="2712359" cy="901859"/>
          </a:xfrm>
          <a:custGeom>
            <a:avLst/>
            <a:gdLst/>
            <a:ahLst/>
            <a:cxnLst/>
            <a:rect l="l" t="t" r="r" b="b"/>
            <a:pathLst>
              <a:path w="2712359" h="901859">
                <a:moveTo>
                  <a:pt x="0" y="0"/>
                </a:moveTo>
                <a:lnTo>
                  <a:pt x="2712359" y="0"/>
                </a:lnTo>
                <a:lnTo>
                  <a:pt x="2712359" y="901859"/>
                </a:lnTo>
                <a:lnTo>
                  <a:pt x="0" y="901859"/>
                </a:lnTo>
                <a:lnTo>
                  <a:pt x="0" y="0"/>
                </a:lnTo>
                <a:close/>
              </a:path>
            </a:pathLst>
          </a:custGeom>
          <a:blipFill>
            <a:blip r:embed="rId2"/>
            <a:stretch>
              <a:fillRect/>
            </a:stretch>
          </a:blipFill>
        </p:spPr>
      </p:sp>
      <p:sp>
        <p:nvSpPr>
          <p:cNvPr id="14" name="Freeform 14"/>
          <p:cNvSpPr/>
          <p:nvPr/>
        </p:nvSpPr>
        <p:spPr>
          <a:xfrm>
            <a:off x="14543810" y="563375"/>
            <a:ext cx="2715490" cy="1198608"/>
          </a:xfrm>
          <a:custGeom>
            <a:avLst/>
            <a:gdLst/>
            <a:ahLst/>
            <a:cxnLst/>
            <a:rect l="l" t="t" r="r" b="b"/>
            <a:pathLst>
              <a:path w="2715490" h="1198608">
                <a:moveTo>
                  <a:pt x="0" y="0"/>
                </a:moveTo>
                <a:lnTo>
                  <a:pt x="2715490" y="0"/>
                </a:lnTo>
                <a:lnTo>
                  <a:pt x="2715490" y="1198608"/>
                </a:lnTo>
                <a:lnTo>
                  <a:pt x="0" y="1198608"/>
                </a:lnTo>
                <a:lnTo>
                  <a:pt x="0" y="0"/>
                </a:lnTo>
                <a:close/>
              </a:path>
            </a:pathLst>
          </a:custGeom>
          <a:blipFill>
            <a:blip r:embed="rId3"/>
            <a:stretch>
              <a:fillRect/>
            </a:stretch>
          </a:blipFill>
        </p:spPr>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EBE7E0"/>
        </a:solidFill>
        <a:effectLst/>
      </p:bgPr>
    </p:bg>
    <p:spTree>
      <p:nvGrpSpPr>
        <p:cNvPr id="1" name=""/>
        <p:cNvGrpSpPr/>
        <p:nvPr/>
      </p:nvGrpSpPr>
      <p:grpSpPr>
        <a:xfrm>
          <a:off x="0" y="0"/>
          <a:ext cx="0" cy="0"/>
          <a:chOff x="0" y="0"/>
          <a:chExt cx="0" cy="0"/>
        </a:xfrm>
      </p:grpSpPr>
      <p:sp>
        <p:nvSpPr>
          <p:cNvPr id="2" name="AutoShape 2"/>
          <p:cNvSpPr/>
          <p:nvPr/>
        </p:nvSpPr>
        <p:spPr>
          <a:xfrm>
            <a:off x="1028700" y="3975372"/>
            <a:ext cx="16230600" cy="29294"/>
          </a:xfrm>
          <a:prstGeom prst="rect">
            <a:avLst/>
          </a:prstGeom>
          <a:solidFill>
            <a:srgbClr val="ED1C24"/>
          </a:solidFill>
        </p:spPr>
      </p:sp>
      <p:sp>
        <p:nvSpPr>
          <p:cNvPr id="3" name="TextBox 3"/>
          <p:cNvSpPr txBox="1"/>
          <p:nvPr/>
        </p:nvSpPr>
        <p:spPr>
          <a:xfrm>
            <a:off x="484600" y="1673936"/>
            <a:ext cx="16774700" cy="2038988"/>
          </a:xfrm>
          <a:prstGeom prst="rect">
            <a:avLst/>
          </a:prstGeom>
        </p:spPr>
        <p:txBody>
          <a:bodyPr lIns="0" tIns="0" rIns="0" bIns="0" rtlCol="0" anchor="t">
            <a:spAutoFit/>
          </a:bodyPr>
          <a:lstStyle/>
          <a:p>
            <a:pPr algn="r" rtl="1">
              <a:lnSpc>
                <a:spcPts val="7480"/>
              </a:lnSpc>
            </a:pPr>
            <a:r>
              <a:rPr lang="ar-EG" sz="6800" b="1" dirty="0">
                <a:solidFill>
                  <a:srgbClr val="1A1B18"/>
                </a:solidFill>
                <a:latin typeface="Mirza Bold"/>
                <a:ea typeface="Mirza Bold"/>
                <a:cs typeface="Mirza Bold"/>
                <a:sym typeface="Mirza Bold"/>
                <a:rtl/>
              </a:rPr>
              <a:t>توصيات:</a:t>
            </a:r>
          </a:p>
          <a:p>
            <a:pPr algn="r" rtl="1">
              <a:lnSpc>
                <a:spcPts val="7480"/>
              </a:lnSpc>
            </a:pPr>
            <a:r>
              <a:rPr lang="ar-EG" sz="6800" b="1" dirty="0">
                <a:solidFill>
                  <a:srgbClr val="1A1B18"/>
                </a:solidFill>
                <a:latin typeface="Mirza Bold"/>
                <a:ea typeface="Mirza Bold"/>
                <a:cs typeface="Mirza Bold"/>
                <a:sym typeface="Mirza Bold"/>
                <a:rtl/>
              </a:rPr>
              <a:t>خارطة طريق تشاركية لحماية وتمكين القاصرين</a:t>
            </a:r>
          </a:p>
        </p:txBody>
      </p:sp>
      <p:grpSp>
        <p:nvGrpSpPr>
          <p:cNvPr id="4" name="Group 4"/>
          <p:cNvGrpSpPr/>
          <p:nvPr/>
        </p:nvGrpSpPr>
        <p:grpSpPr>
          <a:xfrm>
            <a:off x="12268200" y="4228504"/>
            <a:ext cx="3934435" cy="2413373"/>
            <a:chOff x="0" y="-19050"/>
            <a:chExt cx="3901591" cy="3217831"/>
          </a:xfrm>
        </p:grpSpPr>
        <p:sp>
          <p:nvSpPr>
            <p:cNvPr id="5" name="TextBox 5"/>
            <p:cNvSpPr txBox="1"/>
            <p:nvPr/>
          </p:nvSpPr>
          <p:spPr>
            <a:xfrm>
              <a:off x="0" y="-19050"/>
              <a:ext cx="3901591" cy="467778"/>
            </a:xfrm>
            <a:prstGeom prst="rect">
              <a:avLst/>
            </a:prstGeom>
          </p:spPr>
          <p:txBody>
            <a:bodyPr lIns="0" tIns="0" rIns="0" bIns="0" rtlCol="0" anchor="t">
              <a:spAutoFit/>
            </a:bodyPr>
            <a:lstStyle/>
            <a:p>
              <a:pPr marL="478762" lvl="1" indent="-239381" algn="r" rtl="1">
                <a:lnSpc>
                  <a:spcPts val="2882"/>
                </a:lnSpc>
                <a:buFont typeface="Arial"/>
                <a:buChar char="•"/>
              </a:pPr>
              <a:r>
                <a:rPr lang="ar-EG" sz="2217" b="1">
                  <a:solidFill>
                    <a:srgbClr val="1A1B18"/>
                  </a:solidFill>
                  <a:latin typeface="Cairo Semi-Bold"/>
                  <a:ea typeface="Cairo Semi-Bold"/>
                  <a:cs typeface="Cairo Semi-Bold"/>
                  <a:sym typeface="Cairo Semi-Bold"/>
                  <a:rtl/>
                </a:rPr>
                <a:t>المدارس: </a:t>
              </a:r>
            </a:p>
          </p:txBody>
        </p:sp>
        <p:sp>
          <p:nvSpPr>
            <p:cNvPr id="6" name="TextBox 6"/>
            <p:cNvSpPr txBox="1"/>
            <p:nvPr/>
          </p:nvSpPr>
          <p:spPr>
            <a:xfrm>
              <a:off x="0" y="675013"/>
              <a:ext cx="3901591" cy="2523768"/>
            </a:xfrm>
            <a:prstGeom prst="rect">
              <a:avLst/>
            </a:prstGeom>
          </p:spPr>
          <p:txBody>
            <a:bodyPr lIns="0" tIns="0" rIns="0" bIns="0" rtlCol="0" anchor="t">
              <a:spAutoFit/>
            </a:bodyPr>
            <a:lstStyle/>
            <a:p>
              <a:pPr algn="r" rtl="1">
                <a:lnSpc>
                  <a:spcPts val="2483"/>
                </a:lnSpc>
              </a:pPr>
              <a:r>
                <a:rPr lang="ar-EG" sz="1774" dirty="0">
                  <a:solidFill>
                    <a:srgbClr val="1A1B18"/>
                  </a:solidFill>
                  <a:latin typeface="Cairo Semi-Bold" panose="020B0604020202020204" charset="-78"/>
                  <a:ea typeface="Cairo"/>
                  <a:cs typeface="Cairo Semi-Bold" panose="020B0604020202020204" charset="-78"/>
                  <a:sym typeface="Cairo"/>
                  <a:rtl/>
                </a:rPr>
                <a:t>إدراج مناهج محو الأمية الرقمية والتثقيف في مجال السلامة الإلكترونية ضمن المقررات الأساسية لبناء وعي مبكر</a:t>
              </a:r>
            </a:p>
            <a:p>
              <a:pPr algn="r" rtl="1">
                <a:lnSpc>
                  <a:spcPts val="2483"/>
                </a:lnSpc>
              </a:pPr>
              <a:endParaRPr lang="ar-EG" sz="1774" dirty="0">
                <a:solidFill>
                  <a:srgbClr val="1A1B18"/>
                </a:solidFill>
                <a:latin typeface="Cairo"/>
                <a:ea typeface="Cairo"/>
                <a:cs typeface="Cairo"/>
                <a:sym typeface="Cairo"/>
                <a:rtl/>
              </a:endParaRPr>
            </a:p>
          </p:txBody>
        </p:sp>
      </p:grpSp>
      <p:grpSp>
        <p:nvGrpSpPr>
          <p:cNvPr id="7" name="Group 7"/>
          <p:cNvGrpSpPr/>
          <p:nvPr/>
        </p:nvGrpSpPr>
        <p:grpSpPr>
          <a:xfrm>
            <a:off x="6562149" y="4231406"/>
            <a:ext cx="4045675" cy="1478694"/>
            <a:chOff x="0" y="-19050"/>
            <a:chExt cx="5394233" cy="1971592"/>
          </a:xfrm>
        </p:grpSpPr>
        <p:sp>
          <p:nvSpPr>
            <p:cNvPr id="8" name="TextBox 8"/>
            <p:cNvSpPr txBox="1"/>
            <p:nvPr/>
          </p:nvSpPr>
          <p:spPr>
            <a:xfrm>
              <a:off x="0" y="-19050"/>
              <a:ext cx="5394231" cy="465894"/>
            </a:xfrm>
            <a:prstGeom prst="rect">
              <a:avLst/>
            </a:prstGeom>
          </p:spPr>
          <p:txBody>
            <a:bodyPr lIns="0" tIns="0" rIns="0" bIns="0" rtlCol="0" anchor="t">
              <a:spAutoFit/>
            </a:bodyPr>
            <a:lstStyle/>
            <a:p>
              <a:pPr marL="478761" lvl="1" indent="-239381" algn="r" rtl="1">
                <a:lnSpc>
                  <a:spcPts val="2882"/>
                </a:lnSpc>
                <a:buFont typeface="Arial"/>
                <a:buChar char="•"/>
              </a:pPr>
              <a:r>
                <a:rPr lang="ar-EG" sz="2217" b="1">
                  <a:solidFill>
                    <a:srgbClr val="1A1B18"/>
                  </a:solidFill>
                  <a:latin typeface="Cairo Semi-Bold"/>
                  <a:ea typeface="Cairo Semi-Bold"/>
                  <a:cs typeface="Cairo Semi-Bold"/>
                  <a:sym typeface="Cairo Semi-Bold"/>
                  <a:rtl/>
                </a:rPr>
                <a:t>السلطة التشريعية والتنفيذية: </a:t>
              </a:r>
            </a:p>
          </p:txBody>
        </p:sp>
        <p:sp>
          <p:nvSpPr>
            <p:cNvPr id="9" name="TextBox 9"/>
            <p:cNvSpPr txBox="1"/>
            <p:nvPr/>
          </p:nvSpPr>
          <p:spPr>
            <a:xfrm>
              <a:off x="1" y="670139"/>
              <a:ext cx="5394232" cy="1282403"/>
            </a:xfrm>
            <a:prstGeom prst="rect">
              <a:avLst/>
            </a:prstGeom>
          </p:spPr>
          <p:txBody>
            <a:bodyPr wrap="square" lIns="0" tIns="0" rIns="0" bIns="0" rtlCol="0" anchor="t">
              <a:spAutoFit/>
            </a:bodyPr>
            <a:lstStyle/>
            <a:p>
              <a:pPr algn="r" rtl="1">
                <a:lnSpc>
                  <a:spcPts val="2483"/>
                </a:lnSpc>
              </a:pPr>
              <a:r>
                <a:rPr lang="ar-EG" sz="1774" dirty="0">
                  <a:solidFill>
                    <a:srgbClr val="1A1B18"/>
                  </a:solidFill>
                  <a:latin typeface="Cairo Semi-Bold" panose="020B0604020202020204" charset="-78"/>
                  <a:ea typeface="Cairo"/>
                  <a:cs typeface="Cairo Semi-Bold" panose="020B0604020202020204" charset="-78"/>
                  <a:sym typeface="Cairo"/>
                  <a:rtl/>
                </a:rPr>
                <a:t>إصلاح قوانين الخصوصية لتصبح أكثر صرامة ووضوح، تعزيز الرقابة المستقلة والاستثمار في برامج التثقيف الرقمي</a:t>
              </a:r>
            </a:p>
          </p:txBody>
        </p:sp>
      </p:grpSp>
      <p:grpSp>
        <p:nvGrpSpPr>
          <p:cNvPr id="10" name="Group 10"/>
          <p:cNvGrpSpPr/>
          <p:nvPr/>
        </p:nvGrpSpPr>
        <p:grpSpPr>
          <a:xfrm>
            <a:off x="6577277" y="6318530"/>
            <a:ext cx="4030545" cy="1788368"/>
            <a:chOff x="0" y="-19050"/>
            <a:chExt cx="5374060" cy="2384490"/>
          </a:xfrm>
        </p:grpSpPr>
        <p:sp>
          <p:nvSpPr>
            <p:cNvPr id="11" name="TextBox 11"/>
            <p:cNvSpPr txBox="1"/>
            <p:nvPr/>
          </p:nvSpPr>
          <p:spPr>
            <a:xfrm>
              <a:off x="1190078" y="-19050"/>
              <a:ext cx="4183982" cy="465894"/>
            </a:xfrm>
            <a:prstGeom prst="rect">
              <a:avLst/>
            </a:prstGeom>
          </p:spPr>
          <p:txBody>
            <a:bodyPr lIns="0" tIns="0" rIns="0" bIns="0" rtlCol="0" anchor="t">
              <a:spAutoFit/>
            </a:bodyPr>
            <a:lstStyle/>
            <a:p>
              <a:pPr marL="478761" lvl="1" indent="-239381" algn="r" rtl="1">
                <a:lnSpc>
                  <a:spcPts val="2882"/>
                </a:lnSpc>
                <a:buFont typeface="Arial"/>
                <a:buChar char="•"/>
              </a:pPr>
              <a:r>
                <a:rPr lang="ar-EG" sz="2217" b="1">
                  <a:solidFill>
                    <a:srgbClr val="1A1B18"/>
                  </a:solidFill>
                  <a:latin typeface="Cairo Semi-Bold"/>
                  <a:ea typeface="Cairo Semi-Bold"/>
                  <a:cs typeface="Cairo Semi-Bold"/>
                  <a:sym typeface="Cairo Semi-Bold"/>
                  <a:rtl/>
                </a:rPr>
                <a:t>الشباب والمستخدمين: </a:t>
              </a:r>
            </a:p>
          </p:txBody>
        </p:sp>
        <p:sp>
          <p:nvSpPr>
            <p:cNvPr id="12" name="TextBox 12"/>
            <p:cNvSpPr txBox="1"/>
            <p:nvPr/>
          </p:nvSpPr>
          <p:spPr>
            <a:xfrm>
              <a:off x="0" y="655571"/>
              <a:ext cx="5374060" cy="1709869"/>
            </a:xfrm>
            <a:prstGeom prst="rect">
              <a:avLst/>
            </a:prstGeom>
          </p:spPr>
          <p:txBody>
            <a:bodyPr lIns="0" tIns="0" rIns="0" bIns="0" rtlCol="0" anchor="t">
              <a:spAutoFit/>
            </a:bodyPr>
            <a:lstStyle/>
            <a:p>
              <a:pPr algn="r" rtl="1">
                <a:lnSpc>
                  <a:spcPts val="2483"/>
                </a:lnSpc>
              </a:pPr>
              <a:r>
                <a:rPr lang="ar-EG" sz="1774" dirty="0">
                  <a:solidFill>
                    <a:srgbClr val="1A1B18"/>
                  </a:solidFill>
                  <a:latin typeface="Cairo Semi-Bold" panose="020B0604020202020204" charset="-78"/>
                  <a:ea typeface="Cairo"/>
                  <a:cs typeface="Cairo Semi-Bold" panose="020B0604020202020204" charset="-78"/>
                  <a:sym typeface="Cairo"/>
                  <a:rtl/>
                </a:rPr>
                <a:t>المشاركة النشطة في صياغة الأمان الرقمي، والمساهمة في مبادرات التثقيف والمطالبة الفعالة ببيئات رقمية آمنة تحترم خصوصيتهم وحقهم في التعبير والتواصل</a:t>
              </a:r>
            </a:p>
          </p:txBody>
        </p:sp>
      </p:grpSp>
      <p:grpSp>
        <p:nvGrpSpPr>
          <p:cNvPr id="13" name="Group 13"/>
          <p:cNvGrpSpPr/>
          <p:nvPr/>
        </p:nvGrpSpPr>
        <p:grpSpPr>
          <a:xfrm>
            <a:off x="1597197" y="6318531"/>
            <a:ext cx="3606958" cy="1787847"/>
            <a:chOff x="0" y="-19050"/>
            <a:chExt cx="4809277" cy="2383796"/>
          </a:xfrm>
        </p:grpSpPr>
        <p:sp>
          <p:nvSpPr>
            <p:cNvPr id="14" name="TextBox 14"/>
            <p:cNvSpPr txBox="1"/>
            <p:nvPr/>
          </p:nvSpPr>
          <p:spPr>
            <a:xfrm>
              <a:off x="0" y="-19050"/>
              <a:ext cx="4809277" cy="465894"/>
            </a:xfrm>
            <a:prstGeom prst="rect">
              <a:avLst/>
            </a:prstGeom>
          </p:spPr>
          <p:txBody>
            <a:bodyPr lIns="0" tIns="0" rIns="0" bIns="0" rtlCol="0" anchor="t">
              <a:spAutoFit/>
            </a:bodyPr>
            <a:lstStyle/>
            <a:p>
              <a:pPr marL="478761" lvl="1" indent="-239381" algn="r" rtl="1">
                <a:lnSpc>
                  <a:spcPts val="2882"/>
                </a:lnSpc>
                <a:buFont typeface="Arial"/>
                <a:buChar char="•"/>
              </a:pPr>
              <a:r>
                <a:rPr lang="ar-EG" sz="2217" b="1">
                  <a:solidFill>
                    <a:srgbClr val="1A1B18"/>
                  </a:solidFill>
                  <a:latin typeface="Cairo Semi-Bold"/>
                  <a:ea typeface="Cairo Semi-Bold"/>
                  <a:cs typeface="Cairo Semi-Bold"/>
                  <a:sym typeface="Cairo Semi-Bold"/>
                  <a:rtl/>
                </a:rPr>
                <a:t>منظمات المجتمع المدني: </a:t>
              </a:r>
            </a:p>
          </p:txBody>
        </p:sp>
        <p:sp>
          <p:nvSpPr>
            <p:cNvPr id="15" name="TextBox 15"/>
            <p:cNvSpPr txBox="1"/>
            <p:nvPr/>
          </p:nvSpPr>
          <p:spPr>
            <a:xfrm>
              <a:off x="0" y="695912"/>
              <a:ext cx="4809277" cy="1668834"/>
            </a:xfrm>
            <a:prstGeom prst="rect">
              <a:avLst/>
            </a:prstGeom>
          </p:spPr>
          <p:txBody>
            <a:bodyPr lIns="0" tIns="0" rIns="0" bIns="0" rtlCol="0" anchor="t">
              <a:spAutoFit/>
            </a:bodyPr>
            <a:lstStyle/>
            <a:p>
              <a:pPr algn="r" rtl="1">
                <a:lnSpc>
                  <a:spcPts val="2483"/>
                </a:lnSpc>
              </a:pPr>
              <a:r>
                <a:rPr lang="ar-EG" sz="1774" dirty="0">
                  <a:solidFill>
                    <a:srgbClr val="1A1B18"/>
                  </a:solidFill>
                  <a:latin typeface="Cairo Semi-Bold" panose="020B0604020202020204" charset="-78"/>
                  <a:ea typeface="Cairo"/>
                  <a:cs typeface="Cairo Semi-Bold" panose="020B0604020202020204" charset="-78"/>
                  <a:sym typeface="Cairo"/>
                  <a:rtl/>
                </a:rPr>
                <a:t>قيادة حملات التوعية وبناء تحالفات عابرة للحدود لتعزيز السياسات الرقمية القائمة على الحقوق</a:t>
              </a:r>
            </a:p>
            <a:p>
              <a:pPr algn="r" rtl="1">
                <a:lnSpc>
                  <a:spcPts val="2483"/>
                </a:lnSpc>
              </a:pPr>
              <a:endParaRPr lang="ar-EG" sz="1774" dirty="0">
                <a:solidFill>
                  <a:srgbClr val="1A1B18"/>
                </a:solidFill>
                <a:latin typeface="Cairo"/>
                <a:ea typeface="Cairo"/>
                <a:cs typeface="Cairo"/>
                <a:sym typeface="Cairo"/>
                <a:rtl/>
              </a:endParaRPr>
            </a:p>
          </p:txBody>
        </p:sp>
      </p:grpSp>
      <p:grpSp>
        <p:nvGrpSpPr>
          <p:cNvPr id="16" name="Group 16"/>
          <p:cNvGrpSpPr/>
          <p:nvPr/>
        </p:nvGrpSpPr>
        <p:grpSpPr>
          <a:xfrm>
            <a:off x="2277962" y="4231406"/>
            <a:ext cx="2926193" cy="1541086"/>
            <a:chOff x="0" y="-19050"/>
            <a:chExt cx="3901591" cy="2054782"/>
          </a:xfrm>
        </p:grpSpPr>
        <p:sp>
          <p:nvSpPr>
            <p:cNvPr id="17" name="TextBox 17"/>
            <p:cNvSpPr txBox="1"/>
            <p:nvPr/>
          </p:nvSpPr>
          <p:spPr>
            <a:xfrm>
              <a:off x="423723" y="-19050"/>
              <a:ext cx="3477867" cy="467778"/>
            </a:xfrm>
            <a:prstGeom prst="rect">
              <a:avLst/>
            </a:prstGeom>
          </p:spPr>
          <p:txBody>
            <a:bodyPr lIns="0" tIns="0" rIns="0" bIns="0" rtlCol="0" anchor="t">
              <a:spAutoFit/>
            </a:bodyPr>
            <a:lstStyle/>
            <a:p>
              <a:pPr marL="478762" lvl="1" indent="-239381" algn="r" rtl="1">
                <a:lnSpc>
                  <a:spcPts val="2882"/>
                </a:lnSpc>
                <a:buFont typeface="Arial"/>
                <a:buChar char="•"/>
              </a:pPr>
              <a:r>
                <a:rPr lang="ar-EG" sz="2217" b="1">
                  <a:solidFill>
                    <a:srgbClr val="1A1B18"/>
                  </a:solidFill>
                  <a:latin typeface="Cairo Semi-Bold"/>
                  <a:ea typeface="Cairo Semi-Bold"/>
                  <a:cs typeface="Cairo Semi-Bold"/>
                  <a:sym typeface="Cairo Semi-Bold"/>
                  <a:rtl/>
                </a:rPr>
                <a:t>الاهل: </a:t>
              </a:r>
            </a:p>
          </p:txBody>
        </p:sp>
        <p:sp>
          <p:nvSpPr>
            <p:cNvPr id="18" name="TextBox 18"/>
            <p:cNvSpPr txBox="1"/>
            <p:nvPr/>
          </p:nvSpPr>
          <p:spPr>
            <a:xfrm>
              <a:off x="0" y="753329"/>
              <a:ext cx="3901591" cy="1282403"/>
            </a:xfrm>
            <a:prstGeom prst="rect">
              <a:avLst/>
            </a:prstGeom>
          </p:spPr>
          <p:txBody>
            <a:bodyPr lIns="0" tIns="0" rIns="0" bIns="0" rtlCol="0" anchor="t">
              <a:spAutoFit/>
            </a:bodyPr>
            <a:lstStyle/>
            <a:p>
              <a:pPr algn="r" rtl="1">
                <a:lnSpc>
                  <a:spcPts val="2483"/>
                </a:lnSpc>
              </a:pPr>
              <a:r>
                <a:rPr lang="ar-EG" sz="1774" dirty="0">
                  <a:solidFill>
                    <a:srgbClr val="1A1B18"/>
                  </a:solidFill>
                  <a:latin typeface="Cairo Semi-Bold" panose="020B0604020202020204" charset="-78"/>
                  <a:ea typeface="Cairo"/>
                  <a:cs typeface="Cairo Semi-Bold" panose="020B0604020202020204" charset="-78"/>
                  <a:sym typeface="Cairo"/>
                  <a:rtl/>
                </a:rPr>
                <a:t>التركيز على التوعية، التوجيه وبناء حوار مفتوح مع الأبناء حول ممارسات الإنترنت الآمنة</a:t>
              </a:r>
            </a:p>
          </p:txBody>
        </p:sp>
      </p:grpSp>
      <p:grpSp>
        <p:nvGrpSpPr>
          <p:cNvPr id="19" name="Group 19"/>
          <p:cNvGrpSpPr/>
          <p:nvPr/>
        </p:nvGrpSpPr>
        <p:grpSpPr>
          <a:xfrm>
            <a:off x="12268198" y="6318531"/>
            <a:ext cx="4126556" cy="1146479"/>
            <a:chOff x="0" y="-19050"/>
            <a:chExt cx="4157750" cy="1528639"/>
          </a:xfrm>
        </p:grpSpPr>
        <p:sp>
          <p:nvSpPr>
            <p:cNvPr id="20" name="TextBox 20"/>
            <p:cNvSpPr txBox="1"/>
            <p:nvPr/>
          </p:nvSpPr>
          <p:spPr>
            <a:xfrm>
              <a:off x="0" y="-19050"/>
              <a:ext cx="4157750" cy="467778"/>
            </a:xfrm>
            <a:prstGeom prst="rect">
              <a:avLst/>
            </a:prstGeom>
          </p:spPr>
          <p:txBody>
            <a:bodyPr lIns="0" tIns="0" rIns="0" bIns="0" rtlCol="0" anchor="t">
              <a:spAutoFit/>
            </a:bodyPr>
            <a:lstStyle/>
            <a:p>
              <a:pPr marL="478762" lvl="1" indent="-239381" algn="r" rtl="1">
                <a:lnSpc>
                  <a:spcPts val="2882"/>
                </a:lnSpc>
                <a:buFont typeface="Arial"/>
                <a:buChar char="•"/>
              </a:pPr>
              <a:r>
                <a:rPr lang="ar-EG" sz="2217" b="1">
                  <a:solidFill>
                    <a:srgbClr val="1A1B18"/>
                  </a:solidFill>
                  <a:latin typeface="Cairo Semi-Bold"/>
                  <a:ea typeface="Cairo Semi-Bold"/>
                  <a:cs typeface="Cairo Semi-Bold"/>
                  <a:sym typeface="Cairo Semi-Bold"/>
                  <a:rtl/>
                </a:rPr>
                <a:t>المنصات التكنولوجية: </a:t>
              </a:r>
            </a:p>
          </p:txBody>
        </p:sp>
        <p:sp>
          <p:nvSpPr>
            <p:cNvPr id="21" name="TextBox 21"/>
            <p:cNvSpPr txBox="1"/>
            <p:nvPr/>
          </p:nvSpPr>
          <p:spPr>
            <a:xfrm>
              <a:off x="128080" y="654654"/>
              <a:ext cx="3901591" cy="854935"/>
            </a:xfrm>
            <a:prstGeom prst="rect">
              <a:avLst/>
            </a:prstGeom>
          </p:spPr>
          <p:txBody>
            <a:bodyPr lIns="0" tIns="0" rIns="0" bIns="0" rtlCol="0" anchor="t">
              <a:spAutoFit/>
            </a:bodyPr>
            <a:lstStyle/>
            <a:p>
              <a:pPr algn="r" rtl="1">
                <a:lnSpc>
                  <a:spcPts val="2483"/>
                </a:lnSpc>
              </a:pPr>
              <a:r>
                <a:rPr lang="ar-EG" sz="1774" dirty="0">
                  <a:solidFill>
                    <a:srgbClr val="1A1B18"/>
                  </a:solidFill>
                  <a:latin typeface="Cairo Semi-Bold" panose="020B0604020202020204" charset="-78"/>
                  <a:ea typeface="Cairo"/>
                  <a:cs typeface="Cairo Semi-Bold" panose="020B0604020202020204" charset="-78"/>
                  <a:sym typeface="Cairo"/>
                  <a:rtl/>
                </a:rPr>
                <a:t>التشاور لوضع آلية فعالة لضمان السلامة الرقمية للقاصرين </a:t>
              </a:r>
            </a:p>
          </p:txBody>
        </p:sp>
      </p:grpSp>
      <p:grpSp>
        <p:nvGrpSpPr>
          <p:cNvPr id="22" name="Group 22"/>
          <p:cNvGrpSpPr/>
          <p:nvPr/>
        </p:nvGrpSpPr>
        <p:grpSpPr>
          <a:xfrm>
            <a:off x="12268198" y="7969040"/>
            <a:ext cx="4053189" cy="1864954"/>
            <a:chOff x="0" y="-19050"/>
            <a:chExt cx="4218262" cy="2486606"/>
          </a:xfrm>
        </p:grpSpPr>
        <p:sp>
          <p:nvSpPr>
            <p:cNvPr id="23" name="TextBox 23"/>
            <p:cNvSpPr txBox="1"/>
            <p:nvPr/>
          </p:nvSpPr>
          <p:spPr>
            <a:xfrm>
              <a:off x="0" y="-19050"/>
              <a:ext cx="4218262" cy="467778"/>
            </a:xfrm>
            <a:prstGeom prst="rect">
              <a:avLst/>
            </a:prstGeom>
          </p:spPr>
          <p:txBody>
            <a:bodyPr lIns="0" tIns="0" rIns="0" bIns="0" rtlCol="0" anchor="t">
              <a:spAutoFit/>
            </a:bodyPr>
            <a:lstStyle/>
            <a:p>
              <a:pPr marL="478762" lvl="1" indent="-239381" algn="r" rtl="1">
                <a:lnSpc>
                  <a:spcPts val="2882"/>
                </a:lnSpc>
                <a:buFont typeface="Arial"/>
                <a:buChar char="•"/>
              </a:pPr>
              <a:r>
                <a:rPr lang="ar-EG" sz="2217" b="1">
                  <a:solidFill>
                    <a:srgbClr val="1A1B18"/>
                  </a:solidFill>
                  <a:latin typeface="Cairo Semi-Bold"/>
                  <a:ea typeface="Cairo Semi-Bold"/>
                  <a:cs typeface="Cairo Semi-Bold"/>
                  <a:sym typeface="Cairo Semi-Bold"/>
                  <a:rtl/>
                </a:rPr>
                <a:t>المؤسسات الأكاديمية: </a:t>
              </a:r>
            </a:p>
          </p:txBody>
        </p:sp>
        <p:sp>
          <p:nvSpPr>
            <p:cNvPr id="24" name="TextBox 24"/>
            <p:cNvSpPr txBox="1"/>
            <p:nvPr/>
          </p:nvSpPr>
          <p:spPr>
            <a:xfrm>
              <a:off x="0" y="757686"/>
              <a:ext cx="4218262" cy="1709870"/>
            </a:xfrm>
            <a:prstGeom prst="rect">
              <a:avLst/>
            </a:prstGeom>
          </p:spPr>
          <p:txBody>
            <a:bodyPr lIns="0" tIns="0" rIns="0" bIns="0" rtlCol="0" anchor="t">
              <a:spAutoFit/>
            </a:bodyPr>
            <a:lstStyle/>
            <a:p>
              <a:pPr algn="r" rtl="1">
                <a:lnSpc>
                  <a:spcPts val="2483"/>
                </a:lnSpc>
              </a:pPr>
              <a:r>
                <a:rPr lang="ar-EG" sz="1774" dirty="0">
                  <a:solidFill>
                    <a:srgbClr val="1A1B18"/>
                  </a:solidFill>
                  <a:latin typeface="Cairo Semi-Bold" panose="020B0604020202020204" charset="-78"/>
                  <a:ea typeface="Cairo"/>
                  <a:cs typeface="Cairo Semi-Bold" panose="020B0604020202020204" charset="-78"/>
                  <a:sym typeface="Cairo"/>
                  <a:rtl/>
                </a:rPr>
                <a:t>إنتاج دراسات علمية موثقة حول التأثيرات الحقيقية للفضاء الرقمي في منطقتنا وتقييم تأثيرها على الأطفال</a:t>
              </a:r>
            </a:p>
          </p:txBody>
        </p:sp>
      </p:grpSp>
      <p:grpSp>
        <p:nvGrpSpPr>
          <p:cNvPr id="25" name="Group 25"/>
          <p:cNvGrpSpPr/>
          <p:nvPr/>
        </p:nvGrpSpPr>
        <p:grpSpPr>
          <a:xfrm>
            <a:off x="1028700" y="8804335"/>
            <a:ext cx="907930" cy="907930"/>
            <a:chOff x="0" y="0"/>
            <a:chExt cx="1210574" cy="1210574"/>
          </a:xfrm>
        </p:grpSpPr>
        <p:grpSp>
          <p:nvGrpSpPr>
            <p:cNvPr id="26" name="Group 26"/>
            <p:cNvGrpSpPr/>
            <p:nvPr/>
          </p:nvGrpSpPr>
          <p:grpSpPr>
            <a:xfrm>
              <a:off x="0" y="0"/>
              <a:ext cx="1210574" cy="1210574"/>
              <a:chOff x="0" y="0"/>
              <a:chExt cx="6350000" cy="6350000"/>
            </a:xfrm>
          </p:grpSpPr>
          <p:sp>
            <p:nvSpPr>
              <p:cNvPr id="27" name="Freeform 27"/>
              <p:cNvSpPr/>
              <p:nvPr/>
            </p:nvSpPr>
            <p:spPr>
              <a:xfrm flipH="1">
                <a:off x="0" y="0"/>
                <a:ext cx="6350000" cy="6350000"/>
              </a:xfrm>
              <a:custGeom>
                <a:avLst/>
                <a:gdLst/>
                <a:ahLst/>
                <a:cxnLst/>
                <a:rect l="l" t="t" r="r" b="b"/>
                <a:pathLst>
                  <a:path w="6350000" h="6350000">
                    <a:moveTo>
                      <a:pt x="3175000" y="0"/>
                    </a:moveTo>
                    <a:cubicBezTo>
                      <a:pt x="4928504" y="0"/>
                      <a:pt x="6350000" y="1421496"/>
                      <a:pt x="6350000" y="3175000"/>
                    </a:cubicBezTo>
                    <a:cubicBezTo>
                      <a:pt x="6350000" y="4928504"/>
                      <a:pt x="4928504" y="6350000"/>
                      <a:pt x="3175000" y="6350000"/>
                    </a:cubicBezTo>
                    <a:cubicBezTo>
                      <a:pt x="1421496" y="6350000"/>
                      <a:pt x="0" y="4928504"/>
                      <a:pt x="0" y="3175000"/>
                    </a:cubicBezTo>
                    <a:cubicBezTo>
                      <a:pt x="0" y="1421496"/>
                      <a:pt x="1421496" y="0"/>
                      <a:pt x="3175000" y="0"/>
                    </a:cubicBezTo>
                    <a:close/>
                  </a:path>
                </a:pathLst>
              </a:custGeom>
              <a:solidFill>
                <a:srgbClr val="ED1C24"/>
              </a:solidFill>
            </p:spPr>
          </p:sp>
        </p:grpSp>
        <p:sp>
          <p:nvSpPr>
            <p:cNvPr id="28" name="TextBox 28"/>
            <p:cNvSpPr txBox="1"/>
            <p:nvPr/>
          </p:nvSpPr>
          <p:spPr>
            <a:xfrm>
              <a:off x="241518" y="263971"/>
              <a:ext cx="727537" cy="644532"/>
            </a:xfrm>
            <a:prstGeom prst="rect">
              <a:avLst/>
            </a:prstGeom>
          </p:spPr>
          <p:txBody>
            <a:bodyPr lIns="0" tIns="0" rIns="0" bIns="0" rtlCol="0" anchor="t">
              <a:spAutoFit/>
            </a:bodyPr>
            <a:lstStyle/>
            <a:p>
              <a:pPr algn="ctr">
                <a:lnSpc>
                  <a:spcPts val="3300"/>
                </a:lnSpc>
              </a:pPr>
              <a:r>
                <a:rPr lang="en-US" sz="3000" b="1">
                  <a:solidFill>
                    <a:srgbClr val="FAFAFA"/>
                  </a:solidFill>
                  <a:latin typeface="Mirza Bold"/>
                  <a:ea typeface="Mirza Bold"/>
                  <a:cs typeface="Mirza Bold"/>
                  <a:sym typeface="Mirza Bold"/>
                </a:rPr>
                <a:t>9</a:t>
              </a:r>
            </a:p>
          </p:txBody>
        </p:sp>
      </p:grpSp>
      <p:sp>
        <p:nvSpPr>
          <p:cNvPr id="29" name="Freeform 29"/>
          <p:cNvSpPr/>
          <p:nvPr/>
        </p:nvSpPr>
        <p:spPr>
          <a:xfrm>
            <a:off x="1028700" y="728280"/>
            <a:ext cx="2712359" cy="901859"/>
          </a:xfrm>
          <a:custGeom>
            <a:avLst/>
            <a:gdLst/>
            <a:ahLst/>
            <a:cxnLst/>
            <a:rect l="l" t="t" r="r" b="b"/>
            <a:pathLst>
              <a:path w="2712359" h="901859">
                <a:moveTo>
                  <a:pt x="0" y="0"/>
                </a:moveTo>
                <a:lnTo>
                  <a:pt x="2712359" y="0"/>
                </a:lnTo>
                <a:lnTo>
                  <a:pt x="2712359" y="901859"/>
                </a:lnTo>
                <a:lnTo>
                  <a:pt x="0" y="901859"/>
                </a:lnTo>
                <a:lnTo>
                  <a:pt x="0" y="0"/>
                </a:lnTo>
                <a:close/>
              </a:path>
            </a:pathLst>
          </a:custGeom>
          <a:blipFill>
            <a:blip r:embed="rId2"/>
            <a:stretch>
              <a:fillRect/>
            </a:stretch>
          </a:blipFill>
        </p:spPr>
      </p:sp>
      <p:sp>
        <p:nvSpPr>
          <p:cNvPr id="30" name="Freeform 30"/>
          <p:cNvSpPr/>
          <p:nvPr/>
        </p:nvSpPr>
        <p:spPr>
          <a:xfrm>
            <a:off x="14543810" y="563375"/>
            <a:ext cx="2715490" cy="1198608"/>
          </a:xfrm>
          <a:custGeom>
            <a:avLst/>
            <a:gdLst/>
            <a:ahLst/>
            <a:cxnLst/>
            <a:rect l="l" t="t" r="r" b="b"/>
            <a:pathLst>
              <a:path w="2715490" h="1198608">
                <a:moveTo>
                  <a:pt x="0" y="0"/>
                </a:moveTo>
                <a:lnTo>
                  <a:pt x="2715490" y="0"/>
                </a:lnTo>
                <a:lnTo>
                  <a:pt x="2715490" y="1198608"/>
                </a:lnTo>
                <a:lnTo>
                  <a:pt x="0" y="1198608"/>
                </a:lnTo>
                <a:lnTo>
                  <a:pt x="0" y="0"/>
                </a:lnTo>
                <a:close/>
              </a:path>
            </a:pathLst>
          </a:custGeom>
          <a:blipFill>
            <a:blip r:embed="rId3"/>
            <a:stretch>
              <a:fillRect/>
            </a:stretch>
          </a:blipFill>
        </p:spPr>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TotalTime>
  <Words>1194</Words>
  <Application>Microsoft Office PowerPoint</Application>
  <PresentationFormat>Custom</PresentationFormat>
  <Paragraphs>155</Paragraphs>
  <Slides>19</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19</vt:i4>
      </vt:variant>
    </vt:vector>
  </HeadingPairs>
  <TitlesOfParts>
    <vt:vector size="26" baseType="lpstr">
      <vt:lpstr>Cairo Semi-Bold</vt:lpstr>
      <vt:lpstr>Cairo Bold</vt:lpstr>
      <vt:lpstr>Calibri</vt:lpstr>
      <vt:lpstr>Cairo</vt:lpstr>
      <vt:lpstr>Arial</vt:lpstr>
      <vt:lpstr>Mirza Bold</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عرض تقديمي وأسود أبيض بيج بسيط اجتماع شركة أنيق مُصغر</dc:title>
  <dc:creator>user</dc:creator>
  <cp:lastModifiedBy>Julio Skayem</cp:lastModifiedBy>
  <cp:revision>2</cp:revision>
  <dcterms:created xsi:type="dcterms:W3CDTF">2006-08-16T00:00:00Z</dcterms:created>
  <dcterms:modified xsi:type="dcterms:W3CDTF">2026-07-22T14:33:38Z</dcterms:modified>
  <dc:identifier>DAHQBZkJqvY</dc:identifier>
</cp:coreProperties>
</file>